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8"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Roboto"/>
      <p:regular r:id="rId14"/>
      <p:bold r:id="rId15"/>
      <p:italic r:id="rId16"/>
      <p:boldItalic r:id="rId17"/>
    </p:embeddedFont>
    <p:embeddedFont>
      <p:font typeface="Roboto Mono"/>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Mono-italic.fntdata"/><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font" Target="fonts/RobotoMono-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bold.fntdata"/><Relationship Id="rId14" Type="http://schemas.openxmlformats.org/officeDocument/2006/relationships/font" Target="fonts/Roboto-regular.fntdata"/><Relationship Id="rId17" Type="http://schemas.openxmlformats.org/officeDocument/2006/relationships/font" Target="fonts/Roboto-boldItalic.fntdata"/><Relationship Id="rId16" Type="http://schemas.openxmlformats.org/officeDocument/2006/relationships/font" Target="fonts/Roboto-italic.fntdata"/><Relationship Id="rId5" Type="http://schemas.openxmlformats.org/officeDocument/2006/relationships/notesMaster" Target="notesMasters/notesMaster1.xml"/><Relationship Id="rId19" Type="http://schemas.openxmlformats.org/officeDocument/2006/relationships/font" Target="fonts/RobotoMono-bold.fntdata"/><Relationship Id="rId6" Type="http://schemas.openxmlformats.org/officeDocument/2006/relationships/slide" Target="slides/slide1.xml"/><Relationship Id="rId18" Type="http://schemas.openxmlformats.org/officeDocument/2006/relationships/font" Target="fonts/RobotoMono-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g8c8c925694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g8c8c925694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8df67c48a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8df67c48a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8df67c48a8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8df67c48a8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a5f351d4a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a5f351d4a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8c8c925694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8c8c925694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8c8c925694_1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8c8c925694_1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9bece4b735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9bece4b735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9bece4b73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9bece4b73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0" y="0"/>
            <a:ext cx="9144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p:nvPr/>
        </p:nvSpPr>
        <p:spPr>
          <a:xfrm>
            <a:off x="0" y="283412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1" name="Shape 5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4" name="Shape 14"/>
        <p:cNvGrpSpPr/>
        <p:nvPr/>
      </p:nvGrpSpPr>
      <p:grpSpPr>
        <a:xfrm>
          <a:off x="0" y="0"/>
          <a:ext cx="0" cy="0"/>
          <a:chOff x="0" y="0"/>
          <a:chExt cx="0" cy="0"/>
        </a:xfrm>
      </p:grpSpPr>
      <p:sp>
        <p:nvSpPr>
          <p:cNvPr id="15" name="Google Shape;15;p3"/>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Roboto Mono"/>
              <a:ea typeface="Roboto Mono"/>
              <a:cs typeface="Roboto Mono"/>
              <a:sym typeface="Roboto Mono"/>
            </a:endParaRPr>
          </a:p>
        </p:txBody>
      </p:sp>
      <p:sp>
        <p:nvSpPr>
          <p:cNvPr id="16" name="Google Shape;16;p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Font typeface="Roboto"/>
              <a:buChar char="●"/>
              <a:defRPr>
                <a:latin typeface="Roboto"/>
                <a:ea typeface="Roboto"/>
                <a:cs typeface="Roboto"/>
                <a:sym typeface="Roboto"/>
              </a:defRPr>
            </a:lvl1pPr>
            <a:lvl2pPr indent="-317500" lvl="1" marL="914400">
              <a:spcBef>
                <a:spcPts val="1600"/>
              </a:spcBef>
              <a:spcAft>
                <a:spcPts val="0"/>
              </a:spcAft>
              <a:buSzPts val="1400"/>
              <a:buFont typeface="Roboto"/>
              <a:buChar char="○"/>
              <a:defRPr>
                <a:latin typeface="Roboto"/>
                <a:ea typeface="Roboto"/>
                <a:cs typeface="Roboto"/>
                <a:sym typeface="Roboto"/>
              </a:defRPr>
            </a:lvl2pPr>
            <a:lvl3pPr indent="-317500" lvl="2" marL="1371600">
              <a:spcBef>
                <a:spcPts val="1600"/>
              </a:spcBef>
              <a:spcAft>
                <a:spcPts val="0"/>
              </a:spcAft>
              <a:buSzPts val="1400"/>
              <a:buFont typeface="Roboto"/>
              <a:buChar char="■"/>
              <a:defRPr>
                <a:latin typeface="Roboto"/>
                <a:ea typeface="Roboto"/>
                <a:cs typeface="Roboto"/>
                <a:sym typeface="Roboto"/>
              </a:defRPr>
            </a:lvl3pPr>
            <a:lvl4pPr indent="-317500" lvl="3" marL="1828800">
              <a:spcBef>
                <a:spcPts val="1600"/>
              </a:spcBef>
              <a:spcAft>
                <a:spcPts val="0"/>
              </a:spcAft>
              <a:buSzPts val="1400"/>
              <a:buFont typeface="Roboto"/>
              <a:buChar char="●"/>
              <a:defRPr>
                <a:latin typeface="Roboto"/>
                <a:ea typeface="Roboto"/>
                <a:cs typeface="Roboto"/>
                <a:sym typeface="Roboto"/>
              </a:defRPr>
            </a:lvl4pPr>
            <a:lvl5pPr indent="-317500" lvl="4" marL="2286000">
              <a:spcBef>
                <a:spcPts val="1600"/>
              </a:spcBef>
              <a:spcAft>
                <a:spcPts val="0"/>
              </a:spcAft>
              <a:buSzPts val="1400"/>
              <a:buFont typeface="Roboto"/>
              <a:buChar char="○"/>
              <a:defRPr>
                <a:latin typeface="Roboto"/>
                <a:ea typeface="Roboto"/>
                <a:cs typeface="Roboto"/>
                <a:sym typeface="Roboto"/>
              </a:defRPr>
            </a:lvl5pPr>
            <a:lvl6pPr indent="-317500" lvl="5" marL="2743200">
              <a:spcBef>
                <a:spcPts val="1600"/>
              </a:spcBef>
              <a:spcAft>
                <a:spcPts val="0"/>
              </a:spcAft>
              <a:buSzPts val="1400"/>
              <a:buFont typeface="Roboto"/>
              <a:buChar char="■"/>
              <a:defRPr>
                <a:latin typeface="Roboto"/>
                <a:ea typeface="Roboto"/>
                <a:cs typeface="Roboto"/>
                <a:sym typeface="Roboto"/>
              </a:defRPr>
            </a:lvl6pPr>
            <a:lvl7pPr indent="-317500" lvl="6" marL="3200400">
              <a:spcBef>
                <a:spcPts val="1600"/>
              </a:spcBef>
              <a:spcAft>
                <a:spcPts val="0"/>
              </a:spcAft>
              <a:buSzPts val="1400"/>
              <a:buFont typeface="Roboto"/>
              <a:buChar char="●"/>
              <a:defRPr>
                <a:latin typeface="Roboto"/>
                <a:ea typeface="Roboto"/>
                <a:cs typeface="Roboto"/>
                <a:sym typeface="Roboto"/>
              </a:defRPr>
            </a:lvl7pPr>
            <a:lvl8pPr indent="-317500" lvl="7" marL="3657600">
              <a:spcBef>
                <a:spcPts val="1600"/>
              </a:spcBef>
              <a:spcAft>
                <a:spcPts val="0"/>
              </a:spcAft>
              <a:buSzPts val="1400"/>
              <a:buFont typeface="Roboto"/>
              <a:buChar char="○"/>
              <a:defRPr>
                <a:latin typeface="Roboto"/>
                <a:ea typeface="Roboto"/>
                <a:cs typeface="Roboto"/>
                <a:sym typeface="Roboto"/>
              </a:defRPr>
            </a:lvl8pPr>
            <a:lvl9pPr indent="-317500" lvl="8" marL="4114800">
              <a:spcBef>
                <a:spcPts val="1600"/>
              </a:spcBef>
              <a:spcAft>
                <a:spcPts val="1600"/>
              </a:spcAft>
              <a:buSzPts val="1400"/>
              <a:buFont typeface="Roboto"/>
              <a:buChar char="■"/>
              <a:defRPr>
                <a:latin typeface="Roboto"/>
                <a:ea typeface="Roboto"/>
                <a:cs typeface="Roboto"/>
                <a:sym typeface="Roboto"/>
              </a:defRPr>
            </a:lvl9pPr>
          </a:lstStyle>
          <a:p/>
        </p:txBody>
      </p:sp>
      <p:sp>
        <p:nvSpPr>
          <p:cNvPr id="17" name="Google Shape;17;p3"/>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9" name="Shape 19"/>
        <p:cNvGrpSpPr/>
        <p:nvPr/>
      </p:nvGrpSpPr>
      <p:grpSpPr>
        <a:xfrm>
          <a:off x="0" y="0"/>
          <a:ext cx="0" cy="0"/>
          <a:chOff x="0" y="0"/>
          <a:chExt cx="0" cy="0"/>
        </a:xfrm>
      </p:grpSpPr>
      <p:sp>
        <p:nvSpPr>
          <p:cNvPr id="20" name="Google Shape;20;p4"/>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4" name="Google Shape;24;p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5"/>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5"/>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6"/>
          <p:cNvSpPr txBox="1"/>
          <p:nvPr>
            <p:ph idx="1" type="body"/>
          </p:nvPr>
        </p:nvSpPr>
        <p:spPr>
          <a:xfrm>
            <a:off x="298450" y="11510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6"/>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6"/>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7"/>
          <p:cNvSpPr/>
          <p:nvPr/>
        </p:nvSpPr>
        <p:spPr>
          <a:xfrm>
            <a:off x="0" y="0"/>
            <a:ext cx="9144000" cy="35766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7"/>
          <p:cNvSpPr txBox="1"/>
          <p:nvPr>
            <p:ph type="title"/>
          </p:nvPr>
        </p:nvSpPr>
        <p:spPr>
          <a:xfrm>
            <a:off x="490250" y="450150"/>
            <a:ext cx="6367800" cy="3096000"/>
          </a:xfrm>
          <a:prstGeom prst="rect">
            <a:avLst/>
          </a:prstGeom>
        </p:spPr>
        <p:txBody>
          <a:bodyPr anchorCtr="0" anchor="b"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7" name="Google Shape;37;p7"/>
          <p:cNvSpPr/>
          <p:nvPr/>
        </p:nvSpPr>
        <p:spPr>
          <a:xfrm>
            <a:off x="-26525" y="357647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8"/>
          <p:cNvSpPr/>
          <p:nvPr/>
        </p:nvSpPr>
        <p:spPr>
          <a:xfrm>
            <a:off x="4572000" y="0"/>
            <a:ext cx="4572000" cy="5143500"/>
          </a:xfrm>
          <a:prstGeom prst="rect">
            <a:avLst/>
          </a:prstGeom>
          <a:solidFill>
            <a:srgbClr val="33354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33354B"/>
              </a:solidFill>
            </a:endParaRPr>
          </a:p>
        </p:txBody>
      </p:sp>
      <p:sp>
        <p:nvSpPr>
          <p:cNvPr id="40" name="Google Shape;40;p8"/>
          <p:cNvSpPr/>
          <p:nvPr/>
        </p:nvSpPr>
        <p:spPr>
          <a:xfrm>
            <a:off x="0" y="0"/>
            <a:ext cx="4572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8"/>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8"/>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8"/>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4" name="Google Shape;44;p8"/>
          <p:cNvSpPr/>
          <p:nvPr/>
        </p:nvSpPr>
        <p:spPr>
          <a:xfrm>
            <a:off x="0" y="2834125"/>
            <a:ext cx="4572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8"/>
          <p:cNvSpPr/>
          <p:nvPr/>
        </p:nvSpPr>
        <p:spPr>
          <a:xfrm rot="5400000">
            <a:off x="2000700" y="2559600"/>
            <a:ext cx="5143500" cy="243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9"/>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400"/>
              <a:buNone/>
              <a:defRPr/>
            </a:lvl1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0"/>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0" name="Google Shape;50;p10"/>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17500" lvl="0" marL="457200" algn="ctr">
              <a:spcBef>
                <a:spcPts val="0"/>
              </a:spcBef>
              <a:spcAft>
                <a:spcPts val="0"/>
              </a:spcAft>
              <a:buSzPts val="14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2.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33354B"/>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63250" y="95600"/>
            <a:ext cx="7417500" cy="576000"/>
          </a:xfrm>
          <a:prstGeom prst="rect">
            <a:avLst/>
          </a:prstGeom>
          <a:noFill/>
          <a:ln>
            <a:noFill/>
          </a:ln>
        </p:spPr>
        <p:txBody>
          <a:bodyPr anchorCtr="0" anchor="t" bIns="91425" lIns="91425" spcFirstLastPara="1" rIns="91425" wrap="square" tIns="91425">
            <a:noAutofit/>
          </a:bodyPr>
          <a:lstStyle>
            <a:lvl1pPr lvl="0" rtl="0" algn="ctr">
              <a:spcBef>
                <a:spcPts val="0"/>
              </a:spcBef>
              <a:spcAft>
                <a:spcPts val="0"/>
              </a:spcAft>
              <a:buClr>
                <a:srgbClr val="09CECE"/>
              </a:buClr>
              <a:buSzPts val="2800"/>
              <a:buFont typeface="Roboto Mono"/>
              <a:buNone/>
              <a:defRPr b="1" sz="2800">
                <a:solidFill>
                  <a:srgbClr val="09CECE"/>
                </a:solidFill>
                <a:latin typeface="Roboto Mono"/>
                <a:ea typeface="Roboto Mono"/>
                <a:cs typeface="Roboto Mono"/>
                <a:sym typeface="Roboto Mono"/>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7500" lvl="0" marL="457200">
              <a:lnSpc>
                <a:spcPct val="115000"/>
              </a:lnSpc>
              <a:spcBef>
                <a:spcPts val="0"/>
              </a:spcBef>
              <a:spcAft>
                <a:spcPts val="0"/>
              </a:spcAft>
              <a:buClr>
                <a:schemeClr val="lt1"/>
              </a:buClr>
              <a:buSzPts val="1400"/>
              <a:buFont typeface="Roboto"/>
              <a:buChar char="●"/>
              <a:defRPr>
                <a:solidFill>
                  <a:schemeClr val="lt1"/>
                </a:solidFill>
                <a:latin typeface="Roboto"/>
                <a:ea typeface="Roboto"/>
                <a:cs typeface="Roboto"/>
                <a:sym typeface="Roboto"/>
              </a:defRPr>
            </a:lvl1pPr>
            <a:lvl2pPr indent="-317500" lvl="1" marL="914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2pPr>
            <a:lvl3pPr indent="-317500" lvl="2" marL="1371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3pPr>
            <a:lvl4pPr indent="-317500" lvl="3" marL="18288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4pPr>
            <a:lvl5pPr indent="-317500" lvl="4" marL="22860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5pPr>
            <a:lvl6pPr indent="-317500" lvl="5" marL="27432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6pPr>
            <a:lvl7pPr indent="-317500" lvl="6" marL="3200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7pPr>
            <a:lvl8pPr indent="-317500" lvl="7" marL="3657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8pPr>
            <a:lvl9pPr indent="-317500" lvl="8" marL="4114800">
              <a:lnSpc>
                <a:spcPct val="115000"/>
              </a:lnSpc>
              <a:spcBef>
                <a:spcPts val="1600"/>
              </a:spcBef>
              <a:spcAft>
                <a:spcPts val="1600"/>
              </a:spcAft>
              <a:buClr>
                <a:schemeClr val="lt1"/>
              </a:buClr>
              <a:buSzPts val="1400"/>
              <a:buFont typeface="Roboto"/>
              <a:buChar char="■"/>
              <a:defRPr>
                <a:solidFill>
                  <a:schemeClr val="lt1"/>
                </a:solidFill>
                <a:latin typeface="Roboto"/>
                <a:ea typeface="Roboto"/>
                <a:cs typeface="Roboto"/>
                <a:sym typeface="Roboto"/>
              </a:defRPr>
            </a:lvl9pPr>
          </a:lstStyle>
          <a:p/>
        </p:txBody>
      </p:sp>
      <p:pic>
        <p:nvPicPr>
          <p:cNvPr id="8" name="Google Shape;8;p1"/>
          <p:cNvPicPr preferRelativeResize="0"/>
          <p:nvPr/>
        </p:nvPicPr>
        <p:blipFill>
          <a:blip r:embed="rId1">
            <a:alphaModFix/>
          </a:blip>
          <a:stretch>
            <a:fillRect/>
          </a:stretch>
        </p:blipFill>
        <p:spPr>
          <a:xfrm>
            <a:off x="7968174" y="4326475"/>
            <a:ext cx="1175825" cy="81702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s://www.hackthebox.eu/home/htb/acces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www.youtube.com/watch?v=OI7PbBT589E" TargetMode="Externa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GB" sz="4600"/>
              <a:t>Ethical Student Hackers</a:t>
            </a:r>
            <a:endParaRPr sz="4600"/>
          </a:p>
        </p:txBody>
      </p:sp>
      <p:sp>
        <p:nvSpPr>
          <p:cNvPr id="57" name="Google Shape;57;p1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Hack the Box</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The skills taught in these sessions allow identification and exploitation of security vulnerabilities in systems. We strive to give you a place to practice legally, and can point you to other places to practice. These skills should not be used on systems where you do not have explicit permission from the owner of the system. It is </a:t>
            </a:r>
            <a:r>
              <a:rPr lang="en-GB" u="sng">
                <a:solidFill>
                  <a:srgbClr val="EB3C68"/>
                </a:solidFill>
              </a:rPr>
              <a:t>VERY</a:t>
            </a:r>
            <a:r>
              <a:rPr lang="en-GB"/>
              <a:t> easy to end up in breach of relevant laws, and we can accept no responsibility for anything you do with the skills learnt here. </a:t>
            </a:r>
            <a:br>
              <a:rPr lang="en-GB"/>
            </a:br>
            <a:endParaRPr/>
          </a:p>
          <a:p>
            <a:pPr indent="-317500" lvl="0" marL="457200" rtl="0" algn="l">
              <a:spcBef>
                <a:spcPts val="0"/>
              </a:spcBef>
              <a:spcAft>
                <a:spcPts val="0"/>
              </a:spcAft>
              <a:buSzPts val="1400"/>
              <a:buChar char="●"/>
            </a:pPr>
            <a:r>
              <a:rPr lang="en-GB"/>
              <a:t>If we have reason to believe that you are utilising these skills against systems where you are not authorised you will be banned from our events, and if necessary the relevant authorities will be alerted. </a:t>
            </a:r>
            <a:br>
              <a:rPr lang="en-GB"/>
            </a:br>
            <a:endParaRPr/>
          </a:p>
          <a:p>
            <a:pPr indent="-317500" lvl="0" marL="457200" rtl="0" algn="l">
              <a:spcBef>
                <a:spcPts val="0"/>
              </a:spcBef>
              <a:spcAft>
                <a:spcPts val="0"/>
              </a:spcAft>
              <a:buSzPts val="1400"/>
              <a:buChar char="●"/>
            </a:pPr>
            <a:r>
              <a:rPr lang="en-GB"/>
              <a:t>Remember, if you have any doubts as to if something is legal or authorised, just don't do it until you are able to confirm you are allowed to.</a:t>
            </a:r>
            <a:endParaRPr/>
          </a:p>
          <a:p>
            <a:pPr indent="0" lvl="0" marL="0" rtl="0" algn="l">
              <a:spcBef>
                <a:spcPts val="1600"/>
              </a:spcBef>
              <a:spcAft>
                <a:spcPts val="0"/>
              </a:spcAft>
              <a:buClr>
                <a:schemeClr val="dk1"/>
              </a:buClr>
              <a:buSzPts val="1100"/>
              <a:buFont typeface="Arial"/>
              <a:buNone/>
            </a:pPr>
            <a:r>
              <a:t/>
            </a:r>
            <a:endParaRPr/>
          </a:p>
          <a:p>
            <a:pPr indent="0" lvl="0" marL="0" rtl="0" algn="l">
              <a:spcBef>
                <a:spcPts val="1600"/>
              </a:spcBef>
              <a:spcAft>
                <a:spcPts val="1600"/>
              </a:spcAft>
              <a:buNone/>
            </a:pPr>
            <a:r>
              <a:t/>
            </a:r>
            <a:endParaRPr/>
          </a:p>
        </p:txBody>
      </p:sp>
      <p:sp>
        <p:nvSpPr>
          <p:cNvPr id="63" name="Google Shape;63;p1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The Legal Bit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Before proceeding past this point you must read and agree to our Code of Conduct - this is a requirement from the University for us to operate as a society. </a:t>
            </a:r>
            <a:br>
              <a:rPr lang="en-GB"/>
            </a:br>
            <a:endParaRPr/>
          </a:p>
          <a:p>
            <a:pPr indent="-317500" lvl="0" marL="457200" rtl="0" algn="l">
              <a:spcBef>
                <a:spcPts val="0"/>
              </a:spcBef>
              <a:spcAft>
                <a:spcPts val="0"/>
              </a:spcAft>
              <a:buSzPts val="1400"/>
              <a:buChar char="●"/>
            </a:pPr>
            <a:r>
              <a:rPr lang="en-GB"/>
              <a:t>If you have any doubts or need anything clarified, please ask a member of the committee.</a:t>
            </a:r>
            <a:br>
              <a:rPr lang="en-GB"/>
            </a:br>
            <a:endParaRPr/>
          </a:p>
          <a:p>
            <a:pPr indent="-317500" lvl="0" marL="457200" rtl="0" algn="l">
              <a:spcBef>
                <a:spcPts val="0"/>
              </a:spcBef>
              <a:spcAft>
                <a:spcPts val="0"/>
              </a:spcAft>
              <a:buSzPts val="1400"/>
              <a:buChar char="●"/>
            </a:pPr>
            <a:r>
              <a:rPr lang="en-GB"/>
              <a:t>Breaching the Code of Conduct = immediate ejection and further consequences.</a:t>
            </a:r>
            <a:br>
              <a:rPr lang="en-GB"/>
            </a:br>
            <a:endParaRPr/>
          </a:p>
          <a:p>
            <a:pPr indent="-317500" lvl="0" marL="457200" rtl="0" algn="l">
              <a:spcBef>
                <a:spcPts val="0"/>
              </a:spcBef>
              <a:spcAft>
                <a:spcPts val="0"/>
              </a:spcAft>
              <a:buSzPts val="1400"/>
              <a:buChar char="●"/>
            </a:pPr>
            <a:r>
              <a:rPr lang="en-GB"/>
              <a:t>Code of Conduct can be found at </a:t>
            </a:r>
            <a:r>
              <a:rPr lang="en-GB">
                <a:solidFill>
                  <a:srgbClr val="EB3C68"/>
                </a:solidFill>
              </a:rPr>
              <a:t>https://shefesh.com/downloads/SESH%20Code%20of%20Conduct.pdf</a:t>
            </a:r>
            <a:endParaRPr/>
          </a:p>
          <a:p>
            <a:pPr indent="0" lvl="0" marL="0" rtl="0" algn="l">
              <a:spcBef>
                <a:spcPts val="1600"/>
              </a:spcBef>
              <a:spcAft>
                <a:spcPts val="1600"/>
              </a:spcAft>
              <a:buNone/>
            </a:pPr>
            <a:r>
              <a:t/>
            </a:r>
            <a:endParaRPr/>
          </a:p>
        </p:txBody>
      </p:sp>
      <p:sp>
        <p:nvSpPr>
          <p:cNvPr id="69" name="Google Shape;69;p1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Code of Conduct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Traceback</a:t>
            </a:r>
            <a:endParaRPr/>
          </a:p>
        </p:txBody>
      </p:sp>
      <p:pic>
        <p:nvPicPr>
          <p:cNvPr id="75" name="Google Shape;75;p15"/>
          <p:cNvPicPr preferRelativeResize="0"/>
          <p:nvPr/>
        </p:nvPicPr>
        <p:blipFill>
          <a:blip r:embed="rId3">
            <a:alphaModFix/>
          </a:blip>
          <a:stretch>
            <a:fillRect/>
          </a:stretch>
        </p:blipFill>
        <p:spPr>
          <a:xfrm>
            <a:off x="1719263" y="1023938"/>
            <a:ext cx="5705475" cy="35528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Connecting to Hack the Box</a:t>
            </a:r>
            <a:endParaRPr b="1">
              <a:latin typeface="Roboto Mono"/>
              <a:ea typeface="Roboto Mono"/>
              <a:cs typeface="Roboto Mono"/>
              <a:sym typeface="Roboto Mono"/>
            </a:endParaRPr>
          </a:p>
        </p:txBody>
      </p:sp>
      <p:sp>
        <p:nvSpPr>
          <p:cNvPr id="81" name="Google Shape;81;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500"/>
              <a:t>You’ll need an account - unfortunately, they’re a bit hard to come by! If you haven’t already got one, don’t worry - you can just follow along</a:t>
            </a:r>
            <a:endParaRPr sz="1500"/>
          </a:p>
          <a:p>
            <a:pPr indent="0" lvl="0" marL="0" rtl="0" algn="l">
              <a:spcBef>
                <a:spcPts val="1600"/>
              </a:spcBef>
              <a:spcAft>
                <a:spcPts val="0"/>
              </a:spcAft>
              <a:buNone/>
            </a:pPr>
            <a:r>
              <a:rPr lang="en-GB" sz="1500"/>
              <a:t>Traceback is a retired box, so you’ll also need a VIP account. Again, don’t worry if you haven’t got one - but it’s a worthwhile investment if you can afford it and want to practice regularly!</a:t>
            </a:r>
            <a:endParaRPr sz="1500"/>
          </a:p>
          <a:p>
            <a:pPr indent="0" lvl="0" marL="0" rtl="0" algn="l">
              <a:spcBef>
                <a:spcPts val="1600"/>
              </a:spcBef>
              <a:spcAft>
                <a:spcPts val="0"/>
              </a:spcAft>
              <a:buNone/>
            </a:pPr>
            <a:r>
              <a:rPr lang="en-GB" sz="1500"/>
              <a:t>To connect to Hack the Box:</a:t>
            </a:r>
            <a:endParaRPr sz="1500"/>
          </a:p>
          <a:p>
            <a:pPr indent="-323850" lvl="0" marL="457200" rtl="0" algn="l">
              <a:spcBef>
                <a:spcPts val="1600"/>
              </a:spcBef>
              <a:spcAft>
                <a:spcPts val="0"/>
              </a:spcAft>
              <a:buSzPts val="1500"/>
              <a:buChar char="-"/>
            </a:pPr>
            <a:r>
              <a:rPr lang="en-GB" sz="1500"/>
              <a:t>Download your connection pack from </a:t>
            </a:r>
            <a:r>
              <a:rPr lang="en-GB" sz="1500" u="sng">
                <a:solidFill>
                  <a:schemeClr val="hlink"/>
                </a:solidFill>
                <a:hlinkClick r:id="rId3"/>
              </a:rPr>
              <a:t>https://www.hackthebox.eu/home/htb/access</a:t>
            </a:r>
            <a:r>
              <a:rPr lang="en-GB" sz="1500"/>
              <a:t> (e.g. shefesh.ovpn)</a:t>
            </a:r>
            <a:endParaRPr sz="1500"/>
          </a:p>
          <a:p>
            <a:pPr indent="-323850" lvl="0" marL="457200" rtl="0" algn="l">
              <a:spcBef>
                <a:spcPts val="0"/>
              </a:spcBef>
              <a:spcAft>
                <a:spcPts val="0"/>
              </a:spcAft>
              <a:buSzPts val="1500"/>
              <a:buChar char="-"/>
            </a:pPr>
            <a:r>
              <a:rPr lang="en-GB" sz="1500"/>
              <a:t>Run </a:t>
            </a:r>
            <a:r>
              <a:rPr lang="en-GB" sz="1500">
                <a:solidFill>
                  <a:srgbClr val="EB3C68"/>
                </a:solidFill>
              </a:rPr>
              <a:t>openvpn /path/to/shefesh.ovpn</a:t>
            </a:r>
            <a:endParaRPr sz="1500">
              <a:solidFill>
                <a:srgbClr val="EB3C68"/>
              </a:solidFill>
            </a:endParaRPr>
          </a:p>
          <a:p>
            <a:pPr indent="-323850" lvl="0" marL="457200" rtl="0" algn="l">
              <a:spcBef>
                <a:spcPts val="0"/>
              </a:spcBef>
              <a:spcAft>
                <a:spcPts val="0"/>
              </a:spcAft>
              <a:buSzPts val="1500"/>
              <a:buChar char="-"/>
            </a:pPr>
            <a:r>
              <a:rPr lang="en-GB" sz="1500"/>
              <a:t>Ping the box (</a:t>
            </a:r>
            <a:r>
              <a:rPr lang="en-GB" sz="1500">
                <a:solidFill>
                  <a:srgbClr val="EB3C68"/>
                </a:solidFill>
              </a:rPr>
              <a:t>ping 10.10.10.181</a:t>
            </a:r>
            <a:r>
              <a:rPr lang="en-GB" sz="1500"/>
              <a:t>) to check your connection!</a:t>
            </a:r>
            <a:endParaRPr sz="15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7"/>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We’ll be going over the box live, so if you’re recapping the slides… they won’t be much use</a:t>
            </a:r>
            <a:endParaRPr/>
          </a:p>
          <a:p>
            <a:pPr indent="0" lvl="0" marL="0" rtl="0" algn="l">
              <a:spcBef>
                <a:spcPts val="1600"/>
              </a:spcBef>
              <a:spcAft>
                <a:spcPts val="0"/>
              </a:spcAft>
              <a:buNone/>
            </a:pPr>
            <a:r>
              <a:rPr lang="en-GB"/>
              <a:t>For those of you hacking along, good luck!</a:t>
            </a:r>
            <a:endParaRPr/>
          </a:p>
          <a:p>
            <a:pPr indent="0" lvl="0" marL="0" rtl="0" algn="l">
              <a:spcBef>
                <a:spcPts val="1600"/>
              </a:spcBef>
              <a:spcAft>
                <a:spcPts val="0"/>
              </a:spcAft>
              <a:buNone/>
            </a:pPr>
            <a:r>
              <a:rPr lang="en-GB"/>
              <a:t>We’ll be taking suggestions as we go, so please shout out ideas at any point</a:t>
            </a:r>
            <a:endParaRPr/>
          </a:p>
          <a:p>
            <a:pPr indent="0" lvl="0" marL="0" rtl="0" algn="l">
              <a:spcBef>
                <a:spcPts val="1600"/>
              </a:spcBef>
              <a:spcAft>
                <a:spcPts val="0"/>
              </a:spcAft>
              <a:buNone/>
            </a:pPr>
            <a:r>
              <a:t/>
            </a:r>
            <a:endParaRPr/>
          </a:p>
          <a:p>
            <a:pPr indent="0" lvl="0" marL="0" rtl="0" algn="l">
              <a:spcBef>
                <a:spcPts val="1600"/>
              </a:spcBef>
              <a:spcAft>
                <a:spcPts val="1600"/>
              </a:spcAft>
              <a:buNone/>
            </a:pPr>
            <a:r>
              <a:rPr lang="en-GB" sz="600"/>
              <a:t>Pssst - if you’re reading the slides after the session and want a walkthrough, check out Ippsec’s video here: </a:t>
            </a:r>
            <a:r>
              <a:rPr lang="en-GB" sz="600" u="sng">
                <a:solidFill>
                  <a:schemeClr val="hlink"/>
                </a:solidFill>
                <a:hlinkClick r:id="rId3"/>
              </a:rPr>
              <a:t>https://www.youtube.com/watch?v=OI7PbBT589E</a:t>
            </a:r>
            <a:br>
              <a:rPr lang="en-GB" sz="600"/>
            </a:br>
            <a:r>
              <a:rPr lang="en-GB" sz="600"/>
              <a:t>We’ll also be uploading a writeup after the session!</a:t>
            </a:r>
            <a:br>
              <a:rPr lang="en-GB" sz="600"/>
            </a:br>
            <a:r>
              <a:rPr lang="en-GB" sz="600"/>
              <a:t>No cheating if you’re watching this live!</a:t>
            </a:r>
            <a:endParaRPr sz="600"/>
          </a:p>
        </p:txBody>
      </p:sp>
      <p:sp>
        <p:nvSpPr>
          <p:cNvPr id="87" name="Google Shape;87;p17"/>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That’s it for now!</a:t>
            </a:r>
            <a:endParaRPr/>
          </a:p>
        </p:txBody>
      </p:sp>
      <p:pic>
        <p:nvPicPr>
          <p:cNvPr id="88" name="Google Shape;88;p17"/>
          <p:cNvPicPr preferRelativeResize="0"/>
          <p:nvPr/>
        </p:nvPicPr>
        <p:blipFill>
          <a:blip r:embed="rId4">
            <a:alphaModFix/>
          </a:blip>
          <a:stretch>
            <a:fillRect/>
          </a:stretch>
        </p:blipFill>
        <p:spPr>
          <a:xfrm>
            <a:off x="5197775" y="1114163"/>
            <a:ext cx="3493024" cy="349302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8"/>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Upcoming Sessions</a:t>
            </a:r>
            <a:endParaRPr/>
          </a:p>
        </p:txBody>
      </p:sp>
      <p:sp>
        <p:nvSpPr>
          <p:cNvPr id="94" name="Google Shape;94;p18"/>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What’s up next?</a:t>
            </a:r>
            <a:endParaRPr/>
          </a:p>
          <a:p>
            <a:pPr indent="0" lvl="0" marL="0" rtl="0" algn="ctr">
              <a:spcBef>
                <a:spcPts val="0"/>
              </a:spcBef>
              <a:spcAft>
                <a:spcPts val="0"/>
              </a:spcAft>
              <a:buNone/>
            </a:pPr>
            <a:r>
              <a:rPr lang="en-GB" sz="1900">
                <a:solidFill>
                  <a:srgbClr val="EB3C68"/>
                </a:solidFill>
              </a:rPr>
              <a:t>www.shefesh.com/sessions</a:t>
            </a:r>
            <a:endParaRPr sz="1900">
              <a:solidFill>
                <a:srgbClr val="EB3C68"/>
              </a:solidFill>
            </a:endParaRPr>
          </a:p>
        </p:txBody>
      </p:sp>
      <p:sp>
        <p:nvSpPr>
          <p:cNvPr id="95" name="Google Shape;95;p18"/>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t>14th December - Holiday Hackery!</a:t>
            </a:r>
            <a:endParaRPr/>
          </a:p>
          <a:p>
            <a:pPr indent="0" lvl="0" marL="0" rtl="0" algn="l">
              <a:spcBef>
                <a:spcPts val="1600"/>
              </a:spcBef>
              <a:spcAft>
                <a:spcPts val="1600"/>
              </a:spcAft>
              <a:buClr>
                <a:schemeClr val="dk1"/>
              </a:buClr>
              <a:buSzPts val="1100"/>
              <a:buFont typeface="Arial"/>
              <a:buNone/>
            </a:pPr>
            <a:r>
              <a:rPr lang="en-GB"/>
              <a:t>… and that’s it for the semester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9"/>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Any Questions?</a:t>
            </a:r>
            <a:endParaRPr/>
          </a:p>
        </p:txBody>
      </p:sp>
      <p:sp>
        <p:nvSpPr>
          <p:cNvPr id="101" name="Google Shape;101;p19"/>
          <p:cNvSpPr txBox="1"/>
          <p:nvPr/>
        </p:nvSpPr>
        <p:spPr>
          <a:xfrm>
            <a:off x="2740350" y="4208475"/>
            <a:ext cx="3663300" cy="576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2300">
                <a:solidFill>
                  <a:srgbClr val="EB3C68"/>
                </a:solidFill>
                <a:latin typeface="Roboto"/>
                <a:ea typeface="Roboto"/>
                <a:cs typeface="Roboto"/>
                <a:sym typeface="Roboto"/>
              </a:rPr>
              <a:t>www.shefesh.com</a:t>
            </a:r>
            <a:endParaRPr sz="2300">
              <a:solidFill>
                <a:srgbClr val="EB3C68"/>
              </a:solidFill>
              <a:latin typeface="Roboto"/>
              <a:ea typeface="Roboto"/>
              <a:cs typeface="Roboto"/>
              <a:sym typeface="Roboto"/>
            </a:endParaRPr>
          </a:p>
          <a:p>
            <a:pPr indent="0" lvl="0" marL="0" rtl="0" algn="ctr">
              <a:spcBef>
                <a:spcPts val="0"/>
              </a:spcBef>
              <a:spcAft>
                <a:spcPts val="0"/>
              </a:spcAft>
              <a:buNone/>
            </a:pPr>
            <a:r>
              <a:rPr lang="en-GB" sz="1800">
                <a:solidFill>
                  <a:schemeClr val="lt1"/>
                </a:solidFill>
                <a:latin typeface="Roboto"/>
                <a:ea typeface="Roboto"/>
                <a:cs typeface="Roboto"/>
                <a:sym typeface="Roboto"/>
              </a:rPr>
              <a:t>Thanks for coming!</a:t>
            </a:r>
            <a:endParaRPr sz="1800">
              <a:solidFill>
                <a:schemeClr val="lt1"/>
              </a:solidFill>
              <a:latin typeface="Roboto"/>
              <a:ea typeface="Roboto"/>
              <a:cs typeface="Roboto"/>
              <a:sym typeface="Roboto"/>
            </a:endParaRPr>
          </a:p>
        </p:txBody>
      </p:sp>
      <p:pic>
        <p:nvPicPr>
          <p:cNvPr id="102" name="Google Shape;102;p19"/>
          <p:cNvPicPr preferRelativeResize="0"/>
          <p:nvPr/>
        </p:nvPicPr>
        <p:blipFill>
          <a:blip r:embed="rId3">
            <a:alphaModFix/>
          </a:blip>
          <a:stretch>
            <a:fillRect/>
          </a:stretch>
        </p:blipFill>
        <p:spPr>
          <a:xfrm>
            <a:off x="3225075" y="1285325"/>
            <a:ext cx="2693850" cy="269960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