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Roboto"/>
      <p:regular r:id="rId19"/>
      <p:bold r:id="rId20"/>
      <p:italic r:id="rId21"/>
      <p:boldItalic r:id="rId22"/>
    </p:embeddedFont>
    <p:embeddedFont>
      <p:font typeface="Roboto Mono"/>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fntdata"/><Relationship Id="rId22" Type="http://schemas.openxmlformats.org/officeDocument/2006/relationships/font" Target="fonts/Roboto-boldItalic.fntdata"/><Relationship Id="rId21" Type="http://schemas.openxmlformats.org/officeDocument/2006/relationships/font" Target="fonts/Roboto-italic.fntdata"/><Relationship Id="rId24" Type="http://schemas.openxmlformats.org/officeDocument/2006/relationships/font" Target="fonts/RobotoMono-bold.fntdata"/><Relationship Id="rId23" Type="http://schemas.openxmlformats.org/officeDocument/2006/relationships/font" Target="fonts/RobotoMon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Mono-boldItalic.fntdata"/><Relationship Id="rId25" Type="http://schemas.openxmlformats.org/officeDocument/2006/relationships/font" Target="fonts/RobotoMon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Roboto-regular.fntdata"/><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8c8c92569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8c8c92569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c97210cb95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c97210cb95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c911e985a3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c911e985a3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9bece4b73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9bece4b73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9bece4b73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9bece4b73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8df67c48a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8df67c48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8df67c48a8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8df67c48a8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c0ab000dcb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c0ab000dcb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b9f31026b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b9f31026b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8c8c925694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8c8c925694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c0ab000dc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c0ab000dc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c0ab000dc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c0ab000dc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c0ab000dcb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c0ab000dcb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Font typeface="Roboto"/>
              <a:buChar char="●"/>
              <a:defRPr>
                <a:latin typeface="Roboto"/>
                <a:ea typeface="Roboto"/>
                <a:cs typeface="Roboto"/>
                <a:sym typeface="Roboto"/>
              </a:defRPr>
            </a:lvl1pPr>
            <a:lvl2pPr indent="-317500" lvl="1" marL="914400">
              <a:spcBef>
                <a:spcPts val="1600"/>
              </a:spcBef>
              <a:spcAft>
                <a:spcPts val="0"/>
              </a:spcAft>
              <a:buSzPts val="1400"/>
              <a:buFont typeface="Roboto"/>
              <a:buChar char="○"/>
              <a:defRPr>
                <a:latin typeface="Roboto"/>
                <a:ea typeface="Roboto"/>
                <a:cs typeface="Roboto"/>
                <a:sym typeface="Roboto"/>
              </a:defRPr>
            </a:lvl2pPr>
            <a:lvl3pPr indent="-317500" lvl="2" marL="1371600">
              <a:spcBef>
                <a:spcPts val="1600"/>
              </a:spcBef>
              <a:spcAft>
                <a:spcPts val="0"/>
              </a:spcAft>
              <a:buSzPts val="1400"/>
              <a:buFont typeface="Roboto"/>
              <a:buChar char="■"/>
              <a:defRPr>
                <a:latin typeface="Roboto"/>
                <a:ea typeface="Roboto"/>
                <a:cs typeface="Roboto"/>
                <a:sym typeface="Roboto"/>
              </a:defRPr>
            </a:lvl3pPr>
            <a:lvl4pPr indent="-317500" lvl="3" marL="1828800">
              <a:spcBef>
                <a:spcPts val="1600"/>
              </a:spcBef>
              <a:spcAft>
                <a:spcPts val="0"/>
              </a:spcAft>
              <a:buSzPts val="1400"/>
              <a:buFont typeface="Roboto"/>
              <a:buChar char="●"/>
              <a:defRPr>
                <a:latin typeface="Roboto"/>
                <a:ea typeface="Roboto"/>
                <a:cs typeface="Roboto"/>
                <a:sym typeface="Roboto"/>
              </a:defRPr>
            </a:lvl4pPr>
            <a:lvl5pPr indent="-317500" lvl="4" marL="2286000">
              <a:spcBef>
                <a:spcPts val="1600"/>
              </a:spcBef>
              <a:spcAft>
                <a:spcPts val="0"/>
              </a:spcAft>
              <a:buSzPts val="1400"/>
              <a:buFont typeface="Roboto"/>
              <a:buChar char="○"/>
              <a:defRPr>
                <a:latin typeface="Roboto"/>
                <a:ea typeface="Roboto"/>
                <a:cs typeface="Roboto"/>
                <a:sym typeface="Roboto"/>
              </a:defRPr>
            </a:lvl5pPr>
            <a:lvl6pPr indent="-317500" lvl="5" marL="2743200">
              <a:spcBef>
                <a:spcPts val="1600"/>
              </a:spcBef>
              <a:spcAft>
                <a:spcPts val="0"/>
              </a:spcAft>
              <a:buSzPts val="1400"/>
              <a:buFont typeface="Roboto"/>
              <a:buChar char="■"/>
              <a:defRPr>
                <a:latin typeface="Roboto"/>
                <a:ea typeface="Roboto"/>
                <a:cs typeface="Roboto"/>
                <a:sym typeface="Roboto"/>
              </a:defRPr>
            </a:lvl6pPr>
            <a:lvl7pPr indent="-317500" lvl="6" marL="3200400">
              <a:spcBef>
                <a:spcPts val="1600"/>
              </a:spcBef>
              <a:spcAft>
                <a:spcPts val="0"/>
              </a:spcAft>
              <a:buSzPts val="1400"/>
              <a:buFont typeface="Roboto"/>
              <a:buChar char="●"/>
              <a:defRPr>
                <a:latin typeface="Roboto"/>
                <a:ea typeface="Roboto"/>
                <a:cs typeface="Roboto"/>
                <a:sym typeface="Roboto"/>
              </a:defRPr>
            </a:lvl7pPr>
            <a:lvl8pPr indent="-317500" lvl="7" marL="3657600">
              <a:spcBef>
                <a:spcPts val="1600"/>
              </a:spcBef>
              <a:spcAft>
                <a:spcPts val="0"/>
              </a:spcAft>
              <a:buSzPts val="1400"/>
              <a:buFont typeface="Roboto"/>
              <a:buChar char="○"/>
              <a:defRPr>
                <a:latin typeface="Roboto"/>
                <a:ea typeface="Roboto"/>
                <a:cs typeface="Roboto"/>
                <a:sym typeface="Roboto"/>
              </a:defRPr>
            </a:lvl8pPr>
            <a:lvl9pPr indent="-317500" lvl="8" marL="4114800">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6"/>
          <p:cNvSpPr txBox="1"/>
          <p:nvPr>
            <p:ph idx="1" type="body"/>
          </p:nvPr>
        </p:nvSpPr>
        <p:spPr>
          <a:xfrm>
            <a:off x="298450" y="11510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7"/>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4" name="Google Shape;44;p8"/>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Clr>
                <a:srgbClr val="09CECE"/>
              </a:buClr>
              <a:buSzPts val="2800"/>
              <a:buFont typeface="Roboto Mono"/>
              <a:buNone/>
              <a:defRPr b="1" sz="2800">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indent="-317500" lvl="1" marL="914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indent="-317500" lvl="2" marL="1371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indent="-317500" lvl="3" marL="18288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indent="-317500" lvl="4" marL="22860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indent="-317500" lvl="5" marL="27432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indent="-317500" lvl="6" marL="3200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indent="-317500" lvl="7" marL="3657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indent="-317500" lvl="8" marL="41148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p:txBody>
      </p:sp>
      <p:pic>
        <p:nvPicPr>
          <p:cNvPr id="8" name="Google Shape;8;p1"/>
          <p:cNvPicPr preferRelativeResize="0"/>
          <p:nvPr/>
        </p:nvPicPr>
        <p:blipFill>
          <a:blip r:embed="rId1">
            <a:alphaModFix/>
          </a:blip>
          <a:stretch>
            <a:fillRect/>
          </a:stretch>
        </p:blipFill>
        <p:spPr>
          <a:xfrm>
            <a:off x="7968174" y="4326475"/>
            <a:ext cx="1175825" cy="8170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guidedhacking.com/" TargetMode="External"/><Relationship Id="rId4" Type="http://schemas.openxmlformats.org/officeDocument/2006/relationships/hyperlink" Target="https://guidedhacking.com/forums/the-game-hacking-bible-learn-how-to-hack-games.469/" TargetMode="External"/><Relationship Id="rId11" Type="http://schemas.openxmlformats.org/officeDocument/2006/relationships/hyperlink" Target="https://www.youtube.com/user/seowhistleblower" TargetMode="External"/><Relationship Id="rId10" Type="http://schemas.openxmlformats.org/officeDocument/2006/relationships/hyperlink" Target="https://youtu.be/8Z1D64qfrxM?list=PLhixgUqwRTjzzBeFSHXrw9DnQtssdAwgG" TargetMode="External"/><Relationship Id="rId12" Type="http://schemas.openxmlformats.org/officeDocument/2006/relationships/hyperlink" Target="https://guidedhacking.com/threads/dll-hijacking-vulkan-hook-tutorial-quake-2-hack.13518/" TargetMode="External"/><Relationship Id="rId9" Type="http://schemas.openxmlformats.org/officeDocument/2006/relationships/hyperlink" Target="https://guidedhacking.com/threads/c-mid-function-hooking-codecaving-tutorial.4061/" TargetMode="External"/><Relationship Id="rId5" Type="http://schemas.openxmlformats.org/officeDocument/2006/relationships/hyperlink" Target="https://guidedhacking.com/forums/the-game-hacking-bible-learn-how-to-hack-games.469/" TargetMode="External"/><Relationship Id="rId6" Type="http://schemas.openxmlformats.org/officeDocument/2006/relationships/hyperlink" Target="https://guidedhacking.com/threads/how-to-hack-any-game-tutorial-c-trainer-3-first-internal.12142/" TargetMode="External"/><Relationship Id="rId7" Type="http://schemas.openxmlformats.org/officeDocument/2006/relationships/hyperlink" Target="https://guidedhacking.com/threads/internal-vs-external-hacks-whats-the-difference.8808/" TargetMode="External"/><Relationship Id="rId8" Type="http://schemas.openxmlformats.org/officeDocument/2006/relationships/hyperlink" Target="https://guidedhacking.com/threads/guide-on-how-to-call-game-functions.11116/"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pwnadventure.com/" TargetMode="External"/><Relationship Id="rId4" Type="http://schemas.openxmlformats.org/officeDocument/2006/relationships/hyperlink" Target="https://www.terraria.org/terms" TargetMode="External"/><Relationship Id="rId5" Type="http://schemas.openxmlformats.org/officeDocument/2006/relationships/hyperlink" Target="https://law.stackexchange.com/questions/25825/is-creating-and-selling-cheats-or-hacks-for-games-illega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guidedhacking.com/" TargetMode="External"/><Relationship Id="rId4" Type="http://schemas.openxmlformats.org/officeDocument/2006/relationships/hyperlink" Target="https://www.youtube.com/user/seowhistleblower" TargetMode="External"/><Relationship Id="rId5"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sz="4600"/>
              <a:t>Ethical Student Hackers</a:t>
            </a:r>
            <a:endParaRPr sz="4600"/>
          </a:p>
        </p:txBody>
      </p:sp>
      <p:sp>
        <p:nvSpPr>
          <p:cNvPr id="57" name="Google Shape;57;p1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Game Hacking</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1"/>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Demo time!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u="sng">
                <a:solidFill>
                  <a:schemeClr val="hlink"/>
                </a:solidFill>
                <a:hlinkClick r:id="rId3"/>
              </a:rPr>
              <a:t>https://guidedhacking.com/</a:t>
            </a:r>
            <a:endParaRPr/>
          </a:p>
          <a:p>
            <a:pPr indent="-317500" lvl="0" marL="457200" rtl="0" algn="l">
              <a:spcBef>
                <a:spcPts val="0"/>
              </a:spcBef>
              <a:spcAft>
                <a:spcPts val="0"/>
              </a:spcAft>
              <a:buSzPts val="1400"/>
              <a:buChar char="●"/>
            </a:pPr>
            <a:r>
              <a:rPr lang="en-GB" u="sng">
                <a:solidFill>
                  <a:schemeClr val="hlink"/>
                </a:solidFill>
                <a:hlinkClick r:id="rId4"/>
              </a:rPr>
              <a:t>h</a:t>
            </a:r>
            <a:r>
              <a:rPr lang="en-GB" u="sng">
                <a:solidFill>
                  <a:schemeClr val="hlink"/>
                </a:solidFill>
                <a:hlinkClick r:id="rId5"/>
              </a:rPr>
              <a:t>ttps://guidedhacking.com/forums/the-game-hacking-bible-learn-how-to-hack-games.469/</a:t>
            </a:r>
            <a:endParaRPr/>
          </a:p>
          <a:p>
            <a:pPr indent="-317500" lvl="0" marL="457200" rtl="0" algn="l">
              <a:spcBef>
                <a:spcPts val="0"/>
              </a:spcBef>
              <a:spcAft>
                <a:spcPts val="0"/>
              </a:spcAft>
              <a:buSzPts val="1400"/>
              <a:buChar char="●"/>
            </a:pPr>
            <a:r>
              <a:rPr lang="en-GB" u="sng">
                <a:solidFill>
                  <a:schemeClr val="hlink"/>
                </a:solidFill>
                <a:hlinkClick r:id="rId6"/>
              </a:rPr>
              <a:t>https://guidedhacking.com/threads/how-to-hack-any-game-tutorial-c-trainer-3-first-internal.12142/</a:t>
            </a:r>
            <a:endParaRPr/>
          </a:p>
          <a:p>
            <a:pPr indent="-317500" lvl="0" marL="457200" rtl="0" algn="l">
              <a:spcBef>
                <a:spcPts val="0"/>
              </a:spcBef>
              <a:spcAft>
                <a:spcPts val="0"/>
              </a:spcAft>
              <a:buSzPts val="1400"/>
              <a:buChar char="●"/>
            </a:pPr>
            <a:r>
              <a:rPr lang="en-GB" u="sng">
                <a:solidFill>
                  <a:schemeClr val="hlink"/>
                </a:solidFill>
                <a:hlinkClick r:id="rId7"/>
              </a:rPr>
              <a:t>https://guidedhacking.com/threads/internal-vs-external-hacks-whats-the-difference.8808/</a:t>
            </a:r>
            <a:endParaRPr/>
          </a:p>
          <a:p>
            <a:pPr indent="-317500" lvl="0" marL="457200" rtl="0" algn="l">
              <a:spcBef>
                <a:spcPts val="0"/>
              </a:spcBef>
              <a:spcAft>
                <a:spcPts val="0"/>
              </a:spcAft>
              <a:buSzPts val="1400"/>
              <a:buChar char="●"/>
            </a:pPr>
            <a:r>
              <a:rPr lang="en-GB" u="sng">
                <a:solidFill>
                  <a:schemeClr val="hlink"/>
                </a:solidFill>
                <a:hlinkClick r:id="rId8"/>
              </a:rPr>
              <a:t>https://guidedhacking.com/threads/guide-on-how-to-call-game-functions.11116/</a:t>
            </a:r>
            <a:endParaRPr/>
          </a:p>
          <a:p>
            <a:pPr indent="-317500" lvl="0" marL="457200" rtl="0" algn="l">
              <a:spcBef>
                <a:spcPts val="0"/>
              </a:spcBef>
              <a:spcAft>
                <a:spcPts val="0"/>
              </a:spcAft>
              <a:buSzPts val="1400"/>
              <a:buChar char="●"/>
            </a:pPr>
            <a:r>
              <a:rPr lang="en-GB" u="sng">
                <a:solidFill>
                  <a:schemeClr val="hlink"/>
                </a:solidFill>
                <a:hlinkClick r:id="rId9"/>
              </a:rPr>
              <a:t>https://guidedhacking.com/threads/c-mid-function-hooking-codecaving-tutorial.4061/</a:t>
            </a:r>
            <a:endParaRPr/>
          </a:p>
          <a:p>
            <a:pPr indent="-317500" lvl="0" marL="457200" rtl="0" algn="l">
              <a:spcBef>
                <a:spcPts val="0"/>
              </a:spcBef>
              <a:spcAft>
                <a:spcPts val="0"/>
              </a:spcAft>
              <a:buSzPts val="1400"/>
              <a:buChar char="●"/>
            </a:pPr>
            <a:r>
              <a:rPr lang="en-GB" u="sng">
                <a:solidFill>
                  <a:schemeClr val="hlink"/>
                </a:solidFill>
                <a:hlinkClick r:id="rId10"/>
              </a:rPr>
              <a:t>https://youtu.be/8Z1D64qfrxM?list=PLhixgUqwRTjzzBeFSHXrw9DnQtssdAwgG</a:t>
            </a:r>
            <a:r>
              <a:rPr lang="en-GB"/>
              <a:t> - LiveOverflow</a:t>
            </a:r>
            <a:endParaRPr/>
          </a:p>
          <a:p>
            <a:pPr indent="-317500" lvl="0" marL="457200" rtl="0" algn="l">
              <a:spcBef>
                <a:spcPts val="0"/>
              </a:spcBef>
              <a:spcAft>
                <a:spcPts val="0"/>
              </a:spcAft>
              <a:buSzPts val="1400"/>
              <a:buChar char="●"/>
            </a:pPr>
            <a:r>
              <a:rPr lang="en-GB" u="sng">
                <a:solidFill>
                  <a:schemeClr val="hlink"/>
                </a:solidFill>
                <a:hlinkClick r:id="rId11"/>
              </a:rPr>
              <a:t>https://www.youtube.com/user/seowhistleblower</a:t>
            </a:r>
            <a:r>
              <a:rPr lang="en-GB"/>
              <a:t> - Stephen Chapman</a:t>
            </a:r>
            <a:endParaRPr/>
          </a:p>
          <a:p>
            <a:pPr indent="-317500" lvl="0" marL="457200" rtl="0" algn="l">
              <a:spcBef>
                <a:spcPts val="0"/>
              </a:spcBef>
              <a:spcAft>
                <a:spcPts val="0"/>
              </a:spcAft>
              <a:buSzPts val="1400"/>
              <a:buChar char="●"/>
            </a:pPr>
            <a:r>
              <a:rPr lang="en-GB" u="sng">
                <a:solidFill>
                  <a:schemeClr val="hlink"/>
                </a:solidFill>
                <a:hlinkClick r:id="rId12"/>
              </a:rPr>
              <a:t>https://guidedhacking.com/threads/dll-hijacking-vulkan-hook-tutorial-quake-2-hack.13518/</a:t>
            </a:r>
            <a:r>
              <a:rPr lang="en-GB"/>
              <a:t> - DLL Hijacking</a:t>
            </a:r>
            <a:endParaRPr/>
          </a:p>
          <a:p>
            <a:pPr indent="-317500" lvl="0" marL="457200" rtl="0" algn="l">
              <a:spcBef>
                <a:spcPts val="0"/>
              </a:spcBef>
              <a:spcAft>
                <a:spcPts val="0"/>
              </a:spcAft>
              <a:buSzPts val="1400"/>
              <a:buChar char="●"/>
            </a:pPr>
            <a:r>
              <a:t/>
            </a:r>
            <a:endParaRPr/>
          </a:p>
        </p:txBody>
      </p:sp>
      <p:sp>
        <p:nvSpPr>
          <p:cNvPr id="118" name="Google Shape;118;p2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Resources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Upcoming Sessions</a:t>
            </a:r>
            <a:endParaRPr/>
          </a:p>
        </p:txBody>
      </p:sp>
      <p:sp>
        <p:nvSpPr>
          <p:cNvPr id="124" name="Google Shape;124;p23"/>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What’s up next?</a:t>
            </a:r>
            <a:endParaRPr/>
          </a:p>
          <a:p>
            <a:pPr indent="0" lvl="0" marL="0" rtl="0" algn="ctr">
              <a:spcBef>
                <a:spcPts val="0"/>
              </a:spcBef>
              <a:spcAft>
                <a:spcPts val="0"/>
              </a:spcAft>
              <a:buNone/>
            </a:pPr>
            <a:r>
              <a:rPr lang="en-GB" sz="1900">
                <a:solidFill>
                  <a:srgbClr val="EB3C68"/>
                </a:solidFill>
              </a:rPr>
              <a:t>www.shefesh.com/sessions</a:t>
            </a:r>
            <a:endParaRPr sz="1900">
              <a:solidFill>
                <a:srgbClr val="EB3C68"/>
              </a:solidFill>
            </a:endParaRPr>
          </a:p>
        </p:txBody>
      </p:sp>
      <p:sp>
        <p:nvSpPr>
          <p:cNvPr id="125" name="Google Shape;125;p23"/>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19th April - Guest talk &amp; AGM</a:t>
            </a:r>
            <a:endParaRPr/>
          </a:p>
          <a:p>
            <a:pPr indent="0" lvl="0" marL="0" rtl="0" algn="l">
              <a:spcBef>
                <a:spcPts val="1600"/>
              </a:spcBef>
              <a:spcAft>
                <a:spcPts val="0"/>
              </a:spcAft>
              <a:buNone/>
            </a:pPr>
            <a:r>
              <a:rPr lang="en-GB"/>
              <a:t>26th April - Mike Jones (ex Anonymous) Talk</a:t>
            </a:r>
            <a:endParaRPr/>
          </a:p>
          <a:p>
            <a:pPr indent="0" lvl="0" marL="0" rtl="0" algn="l">
              <a:spcBef>
                <a:spcPts val="1600"/>
              </a:spcBef>
              <a:spcAft>
                <a:spcPts val="0"/>
              </a:spcAft>
              <a:buNone/>
            </a:pPr>
            <a:r>
              <a:rPr lang="en-GB"/>
              <a:t>3rd May - Binary Exploitation - Jack</a:t>
            </a:r>
            <a:endParaRPr/>
          </a:p>
          <a:p>
            <a:pPr indent="0" lvl="0" marL="0" rtl="0" algn="l">
              <a:spcBef>
                <a:spcPts val="1600"/>
              </a:spcBef>
              <a:spcAft>
                <a:spcPts val="0"/>
              </a:spcAft>
              <a:buNone/>
            </a:pPr>
            <a:r>
              <a:rPr lang="en-GB"/>
              <a:t>10th May - Wifi Sniffing - Brooks</a:t>
            </a:r>
            <a:endParaRPr/>
          </a:p>
          <a:p>
            <a:pPr indent="0" lvl="0" marL="0" rtl="0" algn="l">
              <a:spcBef>
                <a:spcPts val="1600"/>
              </a:spcBef>
              <a:spcAft>
                <a:spcPts val="1600"/>
              </a:spcAft>
              <a:buClr>
                <a:schemeClr val="dk1"/>
              </a:buClr>
              <a:buSzPts val="1100"/>
              <a:buFont typeface="Arial"/>
              <a:buNone/>
            </a:pPr>
            <a:r>
              <a:rPr lang="en-GB"/>
              <a:t>15-17th May - Raspberry Pi CTF - Mac</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Any Questions?</a:t>
            </a:r>
            <a:endParaRPr/>
          </a:p>
        </p:txBody>
      </p:sp>
      <p:sp>
        <p:nvSpPr>
          <p:cNvPr id="131" name="Google Shape;131;p24"/>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300">
                <a:solidFill>
                  <a:srgbClr val="EB3C68"/>
                </a:solidFill>
                <a:latin typeface="Roboto"/>
                <a:ea typeface="Roboto"/>
                <a:cs typeface="Roboto"/>
                <a:sym typeface="Roboto"/>
              </a:rPr>
              <a:t>www.shefesh.com</a:t>
            </a:r>
            <a:endParaRPr sz="2300">
              <a:solidFill>
                <a:srgbClr val="EB3C68"/>
              </a:solidFill>
              <a:latin typeface="Roboto"/>
              <a:ea typeface="Roboto"/>
              <a:cs typeface="Roboto"/>
              <a:sym typeface="Roboto"/>
            </a:endParaRPr>
          </a:p>
          <a:p>
            <a:pPr indent="0" lvl="0" marL="0" rtl="0" algn="ctr">
              <a:spcBef>
                <a:spcPts val="0"/>
              </a:spcBef>
              <a:spcAft>
                <a:spcPts val="0"/>
              </a:spcAft>
              <a:buNone/>
            </a:pPr>
            <a:r>
              <a:rPr lang="en-GB" sz="1800">
                <a:solidFill>
                  <a:schemeClr val="lt1"/>
                </a:solidFill>
                <a:latin typeface="Roboto"/>
                <a:ea typeface="Roboto"/>
                <a:cs typeface="Roboto"/>
                <a:sym typeface="Roboto"/>
              </a:rPr>
              <a:t>Thanks for coming!</a:t>
            </a:r>
            <a:endParaRPr sz="1800">
              <a:solidFill>
                <a:schemeClr val="lt1"/>
              </a:solidFill>
              <a:latin typeface="Roboto"/>
              <a:ea typeface="Roboto"/>
              <a:cs typeface="Roboto"/>
              <a:sym typeface="Roboto"/>
            </a:endParaRPr>
          </a:p>
        </p:txBody>
      </p:sp>
      <p:pic>
        <p:nvPicPr>
          <p:cNvPr id="132" name="Google Shape;132;p24"/>
          <p:cNvPicPr preferRelativeResize="0"/>
          <p:nvPr/>
        </p:nvPicPr>
        <p:blipFill>
          <a:blip r:embed="rId3">
            <a:alphaModFix/>
          </a:blip>
          <a:stretch>
            <a:fillRect/>
          </a:stretch>
        </p:blipFill>
        <p:spPr>
          <a:xfrm>
            <a:off x="3225075" y="1285325"/>
            <a:ext cx="2693850" cy="269960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EB3C68"/>
                </a:solidFill>
              </a:rPr>
              <a:t>VERY</a:t>
            </a:r>
            <a:r>
              <a:rPr lang="en-GB"/>
              <a:t> easy to end up in breach of relevant laws, and we can accept no responsibility for anything you do with the skills learnt here. </a:t>
            </a:r>
            <a:br>
              <a:rPr lang="en-GB"/>
            </a:br>
            <a:endParaRPr/>
          </a:p>
          <a:p>
            <a:pPr indent="-317500" lvl="0" marL="457200" rtl="0" algn="l">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spcBef>
                <a:spcPts val="0"/>
              </a:spcBef>
              <a:spcAft>
                <a:spcPts val="0"/>
              </a:spcAft>
              <a:buSzPts val="1400"/>
              <a:buChar char="●"/>
            </a:pPr>
            <a:r>
              <a:rPr lang="en-GB"/>
              <a:t>Remember, if you have any doubts as to if something is legal or authorised, just don't do it until you are able to confirm you are allowed to.</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63" name="Google Shape;63;p1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Legal Bit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spcBef>
                <a:spcPts val="0"/>
              </a:spcBef>
              <a:spcAft>
                <a:spcPts val="0"/>
              </a:spcAft>
              <a:buSzPts val="1400"/>
              <a:buChar char="●"/>
            </a:pPr>
            <a:r>
              <a:rPr lang="en-GB"/>
              <a:t>Breaching the Code of Conduct = immediate ejection and further consequences.</a:t>
            </a:r>
            <a:br>
              <a:rPr lang="en-GB"/>
            </a:br>
            <a:endParaRPr/>
          </a:p>
          <a:p>
            <a:pPr indent="-317500" lvl="0" marL="457200" rtl="0" algn="l">
              <a:spcBef>
                <a:spcPts val="0"/>
              </a:spcBef>
              <a:spcAft>
                <a:spcPts val="0"/>
              </a:spcAft>
              <a:buSzPts val="1400"/>
              <a:buChar char="●"/>
            </a:pPr>
            <a:r>
              <a:rPr lang="en-GB"/>
              <a:t>Code of Conduct can be found at </a:t>
            </a:r>
            <a:r>
              <a:rPr lang="en-GB">
                <a:solidFill>
                  <a:srgbClr val="EB3C68"/>
                </a:solidFill>
              </a:rPr>
              <a:t>https://shefesh.com/downloads/SESH%20Code%20of%20Conduct.pdf</a:t>
            </a:r>
            <a:endParaRPr/>
          </a:p>
          <a:p>
            <a:pPr indent="0" lvl="0" marL="0" rtl="0" algn="l">
              <a:spcBef>
                <a:spcPts val="1600"/>
              </a:spcBef>
              <a:spcAft>
                <a:spcPts val="1600"/>
              </a:spcAft>
              <a:buNone/>
            </a:pPr>
            <a:r>
              <a:t/>
            </a:r>
            <a:endParaRPr/>
          </a:p>
        </p:txBody>
      </p:sp>
      <p:sp>
        <p:nvSpPr>
          <p:cNvPr id="69" name="Google Shape;69;p1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Copyright</a:t>
            </a:r>
            <a:endParaRPr/>
          </a:p>
          <a:p>
            <a:pPr indent="-317500" lvl="1" marL="914400" rtl="0" algn="l">
              <a:spcBef>
                <a:spcPts val="0"/>
              </a:spcBef>
              <a:spcAft>
                <a:spcPts val="0"/>
              </a:spcAft>
              <a:buSzPts val="1400"/>
              <a:buChar char="○"/>
            </a:pPr>
            <a:r>
              <a:rPr lang="en-GB"/>
              <a:t>Most copyright for games does not allow you to reverse-engineer or </a:t>
            </a:r>
            <a:r>
              <a:rPr lang="en-GB"/>
              <a:t>modify the original games code</a:t>
            </a:r>
            <a:endParaRPr/>
          </a:p>
          <a:p>
            <a:pPr indent="-317500" lvl="1" marL="914400" rtl="0" algn="l">
              <a:spcBef>
                <a:spcPts val="0"/>
              </a:spcBef>
              <a:spcAft>
                <a:spcPts val="0"/>
              </a:spcAft>
              <a:buSzPts val="1400"/>
              <a:buChar char="○"/>
            </a:pPr>
            <a:r>
              <a:rPr lang="en-GB" u="sng">
                <a:solidFill>
                  <a:schemeClr val="hlink"/>
                </a:solidFill>
                <a:hlinkClick r:id="rId3"/>
              </a:rPr>
              <a:t>https://pwnadventure.com/</a:t>
            </a:r>
            <a:r>
              <a:rPr lang="en-GB"/>
              <a:t> - This allows you to reverse engineer their game</a:t>
            </a:r>
            <a:endParaRPr/>
          </a:p>
          <a:p>
            <a:pPr indent="-317500" lvl="1" marL="914400" rtl="0" algn="l">
              <a:spcBef>
                <a:spcPts val="0"/>
              </a:spcBef>
              <a:spcAft>
                <a:spcPts val="0"/>
              </a:spcAft>
              <a:buSzPts val="1400"/>
              <a:buChar char="○"/>
            </a:pPr>
            <a:r>
              <a:rPr lang="en-GB"/>
              <a:t>For example - </a:t>
            </a:r>
            <a:r>
              <a:rPr lang="en-GB" u="sng">
                <a:solidFill>
                  <a:schemeClr val="hlink"/>
                </a:solidFill>
                <a:hlinkClick r:id="rId4"/>
              </a:rPr>
              <a:t>https://www.terraria.org/terms</a:t>
            </a:r>
            <a:r>
              <a:rPr lang="en-GB"/>
              <a:t> disallows reverse-engineering of any sort</a:t>
            </a:r>
            <a:br>
              <a:rPr lang="en-GB"/>
            </a:br>
            <a:endParaRPr/>
          </a:p>
          <a:p>
            <a:pPr indent="-317500" lvl="0" marL="457200" rtl="0" algn="l">
              <a:spcBef>
                <a:spcPts val="0"/>
              </a:spcBef>
              <a:spcAft>
                <a:spcPts val="0"/>
              </a:spcAft>
              <a:buSzPts val="1400"/>
              <a:buChar char="●"/>
            </a:pPr>
            <a:r>
              <a:rPr lang="en-GB"/>
              <a:t>Terms of Service</a:t>
            </a:r>
            <a:br>
              <a:rPr lang="en-GB"/>
            </a:br>
            <a:endParaRPr/>
          </a:p>
          <a:p>
            <a:pPr indent="-317500" lvl="0" marL="457200" rtl="0" algn="l">
              <a:spcBef>
                <a:spcPts val="0"/>
              </a:spcBef>
              <a:spcAft>
                <a:spcPts val="0"/>
              </a:spcAft>
              <a:buSzPts val="1400"/>
              <a:buChar char="●"/>
            </a:pPr>
            <a:r>
              <a:rPr lang="en-GB"/>
              <a:t>Online games</a:t>
            </a:r>
            <a:endParaRPr/>
          </a:p>
          <a:p>
            <a:pPr indent="-317500" lvl="1" marL="914400" rtl="0" algn="l">
              <a:spcBef>
                <a:spcPts val="0"/>
              </a:spcBef>
              <a:spcAft>
                <a:spcPts val="0"/>
              </a:spcAft>
              <a:buSzPts val="1400"/>
              <a:buChar char="○"/>
            </a:pPr>
            <a:r>
              <a:rPr lang="en-GB"/>
              <a:t>Not to different from penetration testing a web application - It is likely </a:t>
            </a:r>
            <a:r>
              <a:rPr lang="en-GB">
                <a:solidFill>
                  <a:srgbClr val="EB3C68"/>
                </a:solidFill>
              </a:rPr>
              <a:t>ILLEGAL</a:t>
            </a:r>
            <a:r>
              <a:rPr lang="en-GB"/>
              <a:t>!</a:t>
            </a:r>
            <a:endParaRPr/>
          </a:p>
          <a:p>
            <a:pPr indent="-317500" lvl="1" marL="914400" rtl="0" algn="l">
              <a:spcBef>
                <a:spcPts val="0"/>
              </a:spcBef>
              <a:spcAft>
                <a:spcPts val="0"/>
              </a:spcAft>
              <a:buSzPts val="1400"/>
              <a:buChar char="○"/>
            </a:pPr>
            <a:r>
              <a:rPr lang="en-GB"/>
              <a:t>Generally it’s best to avoid online games</a:t>
            </a:r>
            <a:br>
              <a:rPr lang="en-GB"/>
            </a:br>
            <a:endParaRPr/>
          </a:p>
          <a:p>
            <a:pPr indent="-317500" lvl="0" marL="457200" rtl="0" algn="l">
              <a:spcBef>
                <a:spcPts val="0"/>
              </a:spcBef>
              <a:spcAft>
                <a:spcPts val="0"/>
              </a:spcAft>
              <a:buSzPts val="1400"/>
              <a:buChar char="●"/>
            </a:pPr>
            <a:r>
              <a:rPr lang="en-GB" u="sng">
                <a:solidFill>
                  <a:schemeClr val="hlink"/>
                </a:solidFill>
                <a:hlinkClick r:id="rId5"/>
              </a:rPr>
              <a:t>https://law.stackexchange.com/questions/25825/is-creating-and-selling-cheats-or-hacks-for-games-illegal</a:t>
            </a:r>
            <a:r>
              <a:rPr lang="en-GB"/>
              <a:t> - This is for USA law, however some applies to the UK</a:t>
            </a:r>
            <a:endParaRPr/>
          </a:p>
        </p:txBody>
      </p:sp>
      <p:sp>
        <p:nvSpPr>
          <p:cNvPr id="75" name="Google Shape;75;p1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Legality of making game hacks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DLL (Dynamic Linked Library) injection</a:t>
            </a:r>
            <a:endParaRPr/>
          </a:p>
          <a:p>
            <a:pPr indent="-317500" lvl="1" marL="914400" rtl="0" algn="l">
              <a:spcBef>
                <a:spcPts val="0"/>
              </a:spcBef>
              <a:spcAft>
                <a:spcPts val="0"/>
              </a:spcAft>
              <a:buSzPts val="1400"/>
              <a:buChar char="○"/>
            </a:pPr>
            <a:r>
              <a:rPr lang="en-GB"/>
              <a:t>This is when we inject a hack into the memory of the game</a:t>
            </a:r>
            <a:br>
              <a:rPr lang="en-GB"/>
            </a:br>
            <a:endParaRPr/>
          </a:p>
          <a:p>
            <a:pPr indent="-317500" lvl="0" marL="457200" rtl="0" algn="l">
              <a:spcBef>
                <a:spcPts val="0"/>
              </a:spcBef>
              <a:spcAft>
                <a:spcPts val="0"/>
              </a:spcAft>
              <a:buSzPts val="1400"/>
              <a:buChar char="●"/>
            </a:pPr>
            <a:r>
              <a:rPr lang="en-GB"/>
              <a:t>DLL hijacking</a:t>
            </a:r>
            <a:endParaRPr/>
          </a:p>
          <a:p>
            <a:pPr indent="-317500" lvl="1" marL="914400" rtl="0" algn="l">
              <a:spcBef>
                <a:spcPts val="0"/>
              </a:spcBef>
              <a:spcAft>
                <a:spcPts val="0"/>
              </a:spcAft>
              <a:buSzPts val="1400"/>
              <a:buChar char="○"/>
            </a:pPr>
            <a:r>
              <a:rPr lang="en-GB"/>
              <a:t>Similar to DLL injection, but we take over an existing DLL file and add our own code to that</a:t>
            </a:r>
            <a:endParaRPr/>
          </a:p>
          <a:p>
            <a:pPr indent="-317500" lvl="1" marL="914400" rtl="0" algn="l">
              <a:spcBef>
                <a:spcPts val="0"/>
              </a:spcBef>
              <a:spcAft>
                <a:spcPts val="0"/>
              </a:spcAft>
              <a:buSzPts val="1400"/>
              <a:buChar char="○"/>
            </a:pPr>
            <a:r>
              <a:rPr lang="en-GB"/>
              <a:t>We add code in “code caves” - Areas in the DLL that don’t contain any useful code</a:t>
            </a:r>
            <a:endParaRPr/>
          </a:p>
          <a:p>
            <a:pPr indent="-317500" lvl="1" marL="914400" rtl="0" algn="l">
              <a:spcBef>
                <a:spcPts val="0"/>
              </a:spcBef>
              <a:spcAft>
                <a:spcPts val="0"/>
              </a:spcAft>
              <a:buSzPts val="1400"/>
              <a:buChar char="○"/>
            </a:pPr>
            <a:r>
              <a:rPr lang="en-GB"/>
              <a:t>We can also use a “proxy dll” - A dll we own to get called before the original dll</a:t>
            </a:r>
            <a:br>
              <a:rPr lang="en-GB"/>
            </a:br>
            <a:endParaRPr/>
          </a:p>
          <a:p>
            <a:pPr indent="-317500" lvl="0" marL="457200" rtl="0" algn="l">
              <a:spcBef>
                <a:spcPts val="0"/>
              </a:spcBef>
              <a:spcAft>
                <a:spcPts val="0"/>
              </a:spcAft>
              <a:buSzPts val="1400"/>
              <a:buChar char="●"/>
            </a:pPr>
            <a:r>
              <a:rPr lang="en-GB"/>
              <a:t>Memory editing</a:t>
            </a:r>
            <a:endParaRPr/>
          </a:p>
          <a:p>
            <a:pPr indent="-317500" lvl="1" marL="914400" rtl="0" algn="l">
              <a:spcBef>
                <a:spcPts val="0"/>
              </a:spcBef>
              <a:spcAft>
                <a:spcPts val="0"/>
              </a:spcAft>
              <a:buSzPts val="1400"/>
              <a:buChar char="○"/>
            </a:pPr>
            <a:r>
              <a:rPr lang="en-GB"/>
              <a:t>Directly changing values in the process memory</a:t>
            </a:r>
            <a:br>
              <a:rPr lang="en-GB"/>
            </a:br>
            <a:endParaRPr/>
          </a:p>
          <a:p>
            <a:pPr indent="-317500" lvl="0" marL="457200" rtl="0" algn="l">
              <a:spcBef>
                <a:spcPts val="0"/>
              </a:spcBef>
              <a:spcAft>
                <a:spcPts val="0"/>
              </a:spcAft>
              <a:buSzPts val="1400"/>
              <a:buChar char="●"/>
            </a:pPr>
            <a:r>
              <a:rPr lang="en-GB"/>
              <a:t>Network traffic forgery</a:t>
            </a:r>
            <a:endParaRPr/>
          </a:p>
          <a:p>
            <a:pPr indent="-317500" lvl="1" marL="914400" rtl="0" algn="l">
              <a:spcBef>
                <a:spcPts val="0"/>
              </a:spcBef>
              <a:spcAft>
                <a:spcPts val="0"/>
              </a:spcAft>
              <a:buSzPts val="1400"/>
              <a:buChar char="○"/>
            </a:pPr>
            <a:r>
              <a:rPr lang="en-GB"/>
              <a:t>Analysing the packets sent by the game to the server</a:t>
            </a:r>
            <a:endParaRPr/>
          </a:p>
          <a:p>
            <a:pPr indent="-317500" lvl="1" marL="914400" rtl="0" algn="l">
              <a:spcBef>
                <a:spcPts val="0"/>
              </a:spcBef>
              <a:spcAft>
                <a:spcPts val="0"/>
              </a:spcAft>
              <a:buSzPts val="1400"/>
              <a:buChar char="○"/>
            </a:pPr>
            <a:r>
              <a:rPr lang="en-GB"/>
              <a:t>Change the packets to modify the users activity</a:t>
            </a:r>
            <a:endParaRPr/>
          </a:p>
        </p:txBody>
      </p:sp>
      <p:sp>
        <p:nvSpPr>
          <p:cNvPr id="81" name="Google Shape;81;p16"/>
          <p:cNvSpPr txBox="1"/>
          <p:nvPr>
            <p:ph type="title"/>
          </p:nvPr>
        </p:nvSpPr>
        <p:spPr>
          <a:xfrm>
            <a:off x="618750" y="95700"/>
            <a:ext cx="7906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 sort of game hacks are there?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So, where to start?</a:t>
            </a:r>
            <a:endParaRPr b="1">
              <a:latin typeface="Roboto Mono"/>
              <a:ea typeface="Roboto Mono"/>
              <a:cs typeface="Roboto Mono"/>
              <a:sym typeface="Roboto Mono"/>
            </a:endParaRPr>
          </a:p>
        </p:txBody>
      </p:sp>
      <p:sp>
        <p:nvSpPr>
          <p:cNvPr id="87" name="Google Shape;87;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SzPts val="1500"/>
              <a:buChar char="●"/>
            </a:pPr>
            <a:r>
              <a:rPr lang="en-GB" sz="1500"/>
              <a:t>Cheat Engine is an </a:t>
            </a:r>
            <a:r>
              <a:rPr lang="en-GB" sz="1500"/>
              <a:t>incredibly</a:t>
            </a:r>
            <a:r>
              <a:rPr lang="en-GB" sz="1500"/>
              <a:t> useful tool for both looking at the games instructions as well as allowing us to change them during execution</a:t>
            </a:r>
            <a:br>
              <a:rPr lang="en-GB" sz="1500"/>
            </a:br>
            <a:endParaRPr sz="1500"/>
          </a:p>
          <a:p>
            <a:pPr indent="-323850" lvl="0" marL="457200" rtl="0" algn="l">
              <a:spcBef>
                <a:spcPts val="0"/>
              </a:spcBef>
              <a:spcAft>
                <a:spcPts val="0"/>
              </a:spcAft>
              <a:buSzPts val="1500"/>
              <a:buChar char="●"/>
            </a:pPr>
            <a:r>
              <a:rPr lang="en-GB" sz="1500"/>
              <a:t>It has features that make it easy for very simple game cheats, such as changing health values</a:t>
            </a:r>
            <a:br>
              <a:rPr lang="en-GB" sz="1500"/>
            </a:br>
            <a:endParaRPr sz="1500"/>
          </a:p>
          <a:p>
            <a:pPr indent="-323850" lvl="0" marL="457200" rtl="0" algn="l">
              <a:spcBef>
                <a:spcPts val="0"/>
              </a:spcBef>
              <a:spcAft>
                <a:spcPts val="0"/>
              </a:spcAft>
              <a:buSzPts val="1500"/>
              <a:buChar char="●"/>
            </a:pPr>
            <a:r>
              <a:rPr lang="en-GB" sz="1500"/>
              <a:t>It also has advanced capabilities that allow us to look and edit the assembly code of the game, therefore allowing us to change how the game runs!</a:t>
            </a:r>
            <a:br>
              <a:rPr lang="en-GB" sz="1500"/>
            </a:br>
            <a:endParaRPr sz="1500"/>
          </a:p>
          <a:p>
            <a:pPr indent="-323850" lvl="0" marL="457200" rtl="0" algn="l">
              <a:spcBef>
                <a:spcPts val="0"/>
              </a:spcBef>
              <a:spcAft>
                <a:spcPts val="0"/>
              </a:spcAft>
              <a:buSzPts val="1500"/>
              <a:buChar char="●"/>
            </a:pPr>
            <a:r>
              <a:rPr lang="en-GB" sz="1500"/>
              <a:t>It has multiple </a:t>
            </a:r>
            <a:r>
              <a:rPr lang="en-GB" sz="1500"/>
              <a:t>incredibly</a:t>
            </a:r>
            <a:r>
              <a:rPr lang="en-GB" sz="1500"/>
              <a:t> useful features that will save you a lot of time, while also being </a:t>
            </a:r>
            <a:r>
              <a:rPr lang="en-GB" sz="1500"/>
              <a:t>relatively easy to use</a:t>
            </a:r>
            <a:r>
              <a:rPr lang="en-GB" sz="1500"/>
              <a:t> </a:t>
            </a:r>
            <a:br>
              <a:rPr lang="en-GB" sz="1500"/>
            </a:br>
            <a:endParaRPr sz="1500"/>
          </a:p>
          <a:p>
            <a:pPr indent="-323850" lvl="0" marL="457200" rtl="0" algn="l">
              <a:spcBef>
                <a:spcPts val="0"/>
              </a:spcBef>
              <a:spcAft>
                <a:spcPts val="0"/>
              </a:spcAft>
              <a:buSzPts val="1500"/>
              <a:buChar char="●"/>
            </a:pPr>
            <a:r>
              <a:rPr lang="en-GB" sz="1500" u="sng">
                <a:solidFill>
                  <a:schemeClr val="hlink"/>
                </a:solidFill>
                <a:hlinkClick r:id="rId3"/>
              </a:rPr>
              <a:t>https://guidedhacking.com/</a:t>
            </a:r>
            <a:r>
              <a:rPr lang="en-GB" sz="1500"/>
              <a:t> - Some great resources and code snippets</a:t>
            </a:r>
            <a:endParaRPr sz="1500"/>
          </a:p>
          <a:p>
            <a:pPr indent="-323850" lvl="0" marL="457200" rtl="0" algn="l">
              <a:spcBef>
                <a:spcPts val="0"/>
              </a:spcBef>
              <a:spcAft>
                <a:spcPts val="0"/>
              </a:spcAft>
              <a:buSzPts val="1500"/>
              <a:buChar char="●"/>
            </a:pPr>
            <a:r>
              <a:rPr lang="en-GB" sz="1500" u="sng">
                <a:solidFill>
                  <a:schemeClr val="hlink"/>
                </a:solidFill>
                <a:hlinkClick r:id="rId4"/>
              </a:rPr>
              <a:t>https://www.youtube.com/user/seowhistleblower</a:t>
            </a:r>
            <a:r>
              <a:rPr lang="en-GB" sz="1500"/>
              <a:t> - Stephen Chapman</a:t>
            </a:r>
            <a:endParaRPr sz="1500"/>
          </a:p>
        </p:txBody>
      </p:sp>
      <p:pic>
        <p:nvPicPr>
          <p:cNvPr id="88" name="Google Shape;88;p17"/>
          <p:cNvPicPr preferRelativeResize="0"/>
          <p:nvPr/>
        </p:nvPicPr>
        <p:blipFill>
          <a:blip r:embed="rId5">
            <a:alphaModFix/>
          </a:blip>
          <a:stretch>
            <a:fillRect/>
          </a:stretch>
        </p:blipFill>
        <p:spPr>
          <a:xfrm>
            <a:off x="7132547" y="4074900"/>
            <a:ext cx="809274" cy="9902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Chances are </a:t>
            </a:r>
            <a:r>
              <a:rPr lang="en-GB"/>
              <a:t>incredibly</a:t>
            </a:r>
            <a:r>
              <a:rPr lang="en-GB"/>
              <a:t> high that you will be using pointers when reverse engineering games or applications, so they’re a really useful skill to learn!</a:t>
            </a:r>
            <a:br>
              <a:rPr lang="en-GB"/>
            </a:br>
            <a:endParaRPr/>
          </a:p>
          <a:p>
            <a:pPr indent="-317500" lvl="0" marL="457200" rtl="0" algn="l">
              <a:spcBef>
                <a:spcPts val="0"/>
              </a:spcBef>
              <a:spcAft>
                <a:spcPts val="0"/>
              </a:spcAft>
              <a:buSzPts val="1400"/>
              <a:buChar char="●"/>
            </a:pPr>
            <a:r>
              <a:rPr lang="en-GB"/>
              <a:t>Pointers are locations in memory that ‘point’ to another memory address. They store the address of another value. </a:t>
            </a:r>
            <a:endParaRPr/>
          </a:p>
          <a:p>
            <a:pPr indent="-317500" lvl="1" marL="914400" rtl="0" algn="l">
              <a:spcBef>
                <a:spcPts val="0"/>
              </a:spcBef>
              <a:spcAft>
                <a:spcPts val="0"/>
              </a:spcAft>
              <a:buSzPts val="1400"/>
              <a:buChar char="○"/>
            </a:pPr>
            <a:r>
              <a:rPr lang="en-GB"/>
              <a:t>You’ll see a lot of pointers pointing to other pointers with an offset </a:t>
            </a:r>
            <a:br>
              <a:rPr lang="en-GB"/>
            </a:br>
            <a:endParaRPr/>
          </a:p>
          <a:p>
            <a:pPr indent="-317500" lvl="0" marL="457200" rtl="0" algn="l">
              <a:spcBef>
                <a:spcPts val="0"/>
              </a:spcBef>
              <a:spcAft>
                <a:spcPts val="0"/>
              </a:spcAft>
              <a:buSzPts val="1400"/>
              <a:buChar char="●"/>
            </a:pPr>
            <a:r>
              <a:rPr lang="en-GB"/>
              <a:t>More generally, we will be using pointers to find useful values in our application </a:t>
            </a:r>
            <a:br>
              <a:rPr lang="en-GB"/>
            </a:br>
            <a:r>
              <a:rPr lang="en-GB"/>
              <a:t>that we want to access frequently, such as health, money …</a:t>
            </a:r>
            <a:br>
              <a:rPr lang="en-GB"/>
            </a:br>
            <a:endParaRPr/>
          </a:p>
          <a:p>
            <a:pPr indent="-317500" lvl="0" marL="457200" rtl="0" algn="l">
              <a:spcBef>
                <a:spcPts val="0"/>
              </a:spcBef>
              <a:spcAft>
                <a:spcPts val="0"/>
              </a:spcAft>
              <a:buSzPts val="1400"/>
              <a:buChar char="●"/>
            </a:pPr>
            <a:r>
              <a:rPr lang="en-GB"/>
              <a:t>Fortunately cheat engine does quite a bit of heavy lifting for us when it comes to </a:t>
            </a:r>
            <a:br>
              <a:rPr lang="en-GB"/>
            </a:br>
            <a:r>
              <a:rPr lang="en-GB"/>
              <a:t>Pointers, so learning them shouldn’t be too complicated (hopefully :P)</a:t>
            </a:r>
            <a:endParaRPr/>
          </a:p>
        </p:txBody>
      </p:sp>
      <p:sp>
        <p:nvSpPr>
          <p:cNvPr id="94" name="Google Shape;94;p1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Pointers</a:t>
            </a:r>
            <a:endParaRPr/>
          </a:p>
        </p:txBody>
      </p:sp>
      <p:pic>
        <p:nvPicPr>
          <p:cNvPr id="95" name="Google Shape;95;p18"/>
          <p:cNvPicPr preferRelativeResize="0"/>
          <p:nvPr/>
        </p:nvPicPr>
        <p:blipFill>
          <a:blip r:embed="rId3">
            <a:alphaModFix/>
          </a:blip>
          <a:stretch>
            <a:fillRect/>
          </a:stretch>
        </p:blipFill>
        <p:spPr>
          <a:xfrm>
            <a:off x="7587025" y="2254776"/>
            <a:ext cx="1407800" cy="20962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A nop is simply an instruction that does nothing. The computer sees the nop and just moves onto the next instruction to execute</a:t>
            </a:r>
            <a:br>
              <a:rPr lang="en-GB"/>
            </a:br>
            <a:endParaRPr/>
          </a:p>
          <a:p>
            <a:pPr indent="-317500" lvl="0" marL="457200" rtl="0" algn="l">
              <a:spcBef>
                <a:spcPts val="0"/>
              </a:spcBef>
              <a:spcAft>
                <a:spcPts val="0"/>
              </a:spcAft>
              <a:buSzPts val="1400"/>
              <a:buChar char="●"/>
            </a:pPr>
            <a:r>
              <a:rPr lang="en-GB"/>
              <a:t>The assembly hex for a nop is 90</a:t>
            </a:r>
            <a:br>
              <a:rPr lang="en-GB"/>
            </a:br>
            <a:endParaRPr/>
          </a:p>
          <a:p>
            <a:pPr indent="-317500" lvl="0" marL="457200" rtl="0" algn="l">
              <a:spcBef>
                <a:spcPts val="0"/>
              </a:spcBef>
              <a:spcAft>
                <a:spcPts val="0"/>
              </a:spcAft>
              <a:buSzPts val="1400"/>
              <a:buChar char="●"/>
            </a:pPr>
            <a:r>
              <a:rPr lang="en-GB"/>
              <a:t>Therefore, a nop slide or nop sled is a chain of nops that follow on from one another</a:t>
            </a:r>
            <a:endParaRPr/>
          </a:p>
          <a:p>
            <a:pPr indent="-317500" lvl="1" marL="914400" rtl="0" algn="l">
              <a:spcBef>
                <a:spcPts val="0"/>
              </a:spcBef>
              <a:spcAft>
                <a:spcPts val="0"/>
              </a:spcAft>
              <a:buSzPts val="1400"/>
              <a:buChar char="○"/>
            </a:pPr>
            <a:r>
              <a:rPr lang="en-GB"/>
              <a:t>90 90 90 90 90 90 90</a:t>
            </a:r>
            <a:br>
              <a:rPr lang="en-GB"/>
            </a:br>
            <a:endParaRPr/>
          </a:p>
          <a:p>
            <a:pPr indent="-317500" lvl="0" marL="457200" rtl="0" algn="l">
              <a:spcBef>
                <a:spcPts val="0"/>
              </a:spcBef>
              <a:spcAft>
                <a:spcPts val="0"/>
              </a:spcAft>
              <a:buSzPts val="1400"/>
              <a:buChar char="●"/>
            </a:pPr>
            <a:r>
              <a:rPr lang="en-GB"/>
              <a:t>Nop slides are often used to overwrite code that we don’t want the game to execute. This allows us to remove functionality from the application</a:t>
            </a:r>
            <a:endParaRPr/>
          </a:p>
          <a:p>
            <a:pPr indent="-317500" lvl="1" marL="914400" rtl="0" algn="l">
              <a:spcBef>
                <a:spcPts val="0"/>
              </a:spcBef>
              <a:spcAft>
                <a:spcPts val="0"/>
              </a:spcAft>
              <a:buSzPts val="1400"/>
              <a:buChar char="○"/>
            </a:pPr>
            <a:r>
              <a:rPr lang="en-GB"/>
              <a:t>For example nopping code that edits our health or our ammo count </a:t>
            </a:r>
            <a:endParaRPr/>
          </a:p>
        </p:txBody>
      </p:sp>
      <p:sp>
        <p:nvSpPr>
          <p:cNvPr id="101" name="Google Shape;101;p1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Nops and Nop slides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External</a:t>
            </a:r>
            <a:endParaRPr/>
          </a:p>
          <a:p>
            <a:pPr indent="-317500" lvl="1" marL="914400" rtl="0" algn="l">
              <a:spcBef>
                <a:spcPts val="0"/>
              </a:spcBef>
              <a:spcAft>
                <a:spcPts val="0"/>
              </a:spcAft>
              <a:buSzPts val="1400"/>
              <a:buChar char="○"/>
            </a:pPr>
            <a:r>
              <a:rPr lang="en-GB"/>
              <a:t>External cheats use a handle given by the kernel to allow them to read and write to the process’ memory - This can be blocked if there is a kernel level anti-cheat</a:t>
            </a:r>
            <a:endParaRPr/>
          </a:p>
          <a:p>
            <a:pPr indent="-317500" lvl="1" marL="914400" rtl="0" algn="l">
              <a:spcBef>
                <a:spcPts val="0"/>
              </a:spcBef>
              <a:spcAft>
                <a:spcPts val="0"/>
              </a:spcAft>
              <a:buSzPts val="1400"/>
              <a:buChar char="○"/>
            </a:pPr>
            <a:r>
              <a:rPr lang="en-GB"/>
              <a:t>Uses an external process to read/write values to the game process, this is easier to detect </a:t>
            </a:r>
            <a:endParaRPr/>
          </a:p>
          <a:p>
            <a:pPr indent="-317500" lvl="1" marL="914400" rtl="0" algn="l">
              <a:spcBef>
                <a:spcPts val="0"/>
              </a:spcBef>
              <a:spcAft>
                <a:spcPts val="0"/>
              </a:spcAft>
              <a:buSzPts val="1400"/>
              <a:buChar char="○"/>
            </a:pPr>
            <a:r>
              <a:rPr lang="en-GB"/>
              <a:t>Generally poor performance due to kernel calls</a:t>
            </a:r>
            <a:br>
              <a:rPr lang="en-GB"/>
            </a:br>
            <a:endParaRPr/>
          </a:p>
          <a:p>
            <a:pPr indent="-317500" lvl="0" marL="457200" rtl="0" algn="l">
              <a:spcBef>
                <a:spcPts val="0"/>
              </a:spcBef>
              <a:spcAft>
                <a:spcPts val="0"/>
              </a:spcAft>
              <a:buSzPts val="1400"/>
              <a:buChar char="●"/>
            </a:pPr>
            <a:r>
              <a:rPr lang="en-GB"/>
              <a:t>Internal</a:t>
            </a:r>
            <a:endParaRPr/>
          </a:p>
          <a:p>
            <a:pPr indent="-317500" lvl="1" marL="914400" rtl="0" algn="l">
              <a:spcBef>
                <a:spcPts val="0"/>
              </a:spcBef>
              <a:spcAft>
                <a:spcPts val="0"/>
              </a:spcAft>
              <a:buSzPts val="1400"/>
              <a:buChar char="○"/>
            </a:pPr>
            <a:r>
              <a:rPr lang="en-GB"/>
              <a:t>Has direct access to game memory as it’s being run as the game process</a:t>
            </a:r>
            <a:endParaRPr/>
          </a:p>
          <a:p>
            <a:pPr indent="-317500" lvl="1" marL="914400" rtl="0" algn="l">
              <a:spcBef>
                <a:spcPts val="0"/>
              </a:spcBef>
              <a:spcAft>
                <a:spcPts val="0"/>
              </a:spcAft>
              <a:buSzPts val="1400"/>
              <a:buChar char="○"/>
            </a:pPr>
            <a:r>
              <a:rPr lang="en-GB"/>
              <a:t>Faster performance than external cheats</a:t>
            </a:r>
            <a:endParaRPr/>
          </a:p>
          <a:p>
            <a:pPr indent="-317500" lvl="1" marL="914400" rtl="0" algn="l">
              <a:spcBef>
                <a:spcPts val="0"/>
              </a:spcBef>
              <a:spcAft>
                <a:spcPts val="0"/>
              </a:spcAft>
              <a:buSzPts val="1400"/>
              <a:buChar char="○"/>
            </a:pPr>
            <a:r>
              <a:rPr lang="en-GB"/>
              <a:t>A lot more versatile as you have access to more</a:t>
            </a:r>
            <a:endParaRPr/>
          </a:p>
          <a:p>
            <a:pPr indent="-317500" lvl="1" marL="914400" rtl="0" algn="l">
              <a:spcBef>
                <a:spcPts val="0"/>
              </a:spcBef>
              <a:spcAft>
                <a:spcPts val="0"/>
              </a:spcAft>
              <a:buSzPts val="1400"/>
              <a:buChar char="○"/>
            </a:pPr>
            <a:r>
              <a:rPr lang="en-GB"/>
              <a:t>Can be better for anti-cheat (Not that you should be bypassing it :P)</a:t>
            </a:r>
            <a:endParaRPr/>
          </a:p>
        </p:txBody>
      </p:sp>
      <p:sp>
        <p:nvSpPr>
          <p:cNvPr id="107" name="Google Shape;107;p2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Internal vs External</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