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Roboto Mon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RobotoMono-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RobotoMono-italic.fntdata"/><Relationship Id="rId12" Type="http://schemas.openxmlformats.org/officeDocument/2006/relationships/slide" Target="slides/slide7.xml"/><Relationship Id="rId34" Type="http://schemas.openxmlformats.org/officeDocument/2006/relationships/font" Target="fonts/RobotoMon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Mon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8c8c9256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8c9256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9d32cc39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9d32cc39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89fec4fd00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89fec4fd00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89fec4fd00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89fec4fd00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9fec4fd00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9fec4fd00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9fec4fd00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9fec4fd00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9fec4fd00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89fec4fd00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9fec4fd00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9fec4fd00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9fec4fd0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89fec4fd0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Every image has metadata -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9d32cc39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9d32cc39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0b1733dfc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0b1733dfc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df67c48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df67c48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b1733dfc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0b1733dfc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0b1733dfc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0b1733dfc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bece4b73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bece4b73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bece4b7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bece4b7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df67c48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df67c48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89d32cc39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89d32cc39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9d8e3d0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9d8e3d0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4D5156"/>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0b1733dfc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0b1733dfc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 congressman paid </a:t>
            </a:r>
            <a:r>
              <a:rPr lang="en-GB"/>
              <a:t>accused</a:t>
            </a:r>
            <a:r>
              <a:rPr lang="en-GB"/>
              <a:t> sex offender seemingly for prostitution.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9d8e3d0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9d8e3d0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89d32cc39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89d32cc39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9d32cc39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9d32cc39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8280750" y="4290075"/>
            <a:ext cx="769849" cy="771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tineye.com/" TargetMode="External"/><Relationship Id="rId4" Type="http://schemas.openxmlformats.org/officeDocument/2006/relationships/hyperlink" Target="https://images.google.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shefesh.com/sessions/r/picture_challenge_1" TargetMode="External"/><Relationship Id="rId4" Type="http://schemas.openxmlformats.org/officeDocument/2006/relationships/hyperlink" Target="https://shefesh.com/sessions/r/picture_challenge_1" TargetMode="External"/><Relationship Id="rId5" Type="http://schemas.openxmlformats.org/officeDocument/2006/relationships/hyperlink" Target="https://shefesh.com/sessions/r/picture_challenge_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legislation.gov.uk/ukpga/1990/18/content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archive.org/web/" TargetMode="External"/><Relationship Id="rId4" Type="http://schemas.openxmlformats.org/officeDocument/2006/relationships/hyperlink" Target="https://www.192.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57" name="Google Shape;57;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OSINT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idx="1" type="body"/>
          </p:nvPr>
        </p:nvSpPr>
        <p:spPr>
          <a:xfrm>
            <a:off x="311700" y="1152475"/>
            <a:ext cx="460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DAVID </a:t>
            </a:r>
            <a:r>
              <a:rPr b="1" lang="en-GB"/>
              <a:t>BECKHAM</a:t>
            </a:r>
            <a:r>
              <a:rPr b="1" lang="en-GB"/>
              <a:t>.</a:t>
            </a:r>
            <a:endParaRPr b="1"/>
          </a:p>
          <a:p>
            <a:pPr indent="-317500" lvl="0" marL="457200" rtl="0" algn="l">
              <a:spcBef>
                <a:spcPts val="1600"/>
              </a:spcBef>
              <a:spcAft>
                <a:spcPts val="0"/>
              </a:spcAft>
              <a:buSzPts val="1400"/>
              <a:buAutoNum type="arabicPeriod"/>
            </a:pPr>
            <a:r>
              <a:rPr lang="en-GB"/>
              <a:t>What primary school did he attend</a:t>
            </a:r>
            <a:endParaRPr/>
          </a:p>
          <a:p>
            <a:pPr indent="-317500" lvl="0" marL="457200" rtl="0" algn="l">
              <a:spcBef>
                <a:spcPts val="0"/>
              </a:spcBef>
              <a:spcAft>
                <a:spcPts val="0"/>
              </a:spcAft>
              <a:buSzPts val="1400"/>
              <a:buAutoNum type="arabicPeriod"/>
            </a:pPr>
            <a:r>
              <a:rPr lang="en-GB"/>
              <a:t>Where did he meet his partner?</a:t>
            </a:r>
            <a:endParaRPr/>
          </a:p>
          <a:p>
            <a:pPr indent="-317500" lvl="0" marL="457200" rtl="0" algn="l">
              <a:spcBef>
                <a:spcPts val="0"/>
              </a:spcBef>
              <a:spcAft>
                <a:spcPts val="0"/>
              </a:spcAft>
              <a:buSzPts val="1400"/>
              <a:buAutoNum type="arabicPeriod"/>
            </a:pPr>
            <a:r>
              <a:rPr lang="en-GB"/>
              <a:t>Where was he on the 27th of March 2023?</a:t>
            </a:r>
            <a:endParaRPr/>
          </a:p>
          <a:p>
            <a:pPr indent="-317500" lvl="0" marL="457200" rtl="0" algn="l">
              <a:spcBef>
                <a:spcPts val="0"/>
              </a:spcBef>
              <a:spcAft>
                <a:spcPts val="0"/>
              </a:spcAft>
              <a:buSzPts val="1400"/>
              <a:buAutoNum type="arabicPeriod"/>
            </a:pPr>
            <a:r>
              <a:rPr lang="en-GB"/>
              <a:t>What date + time did he purchase his website?</a:t>
            </a:r>
            <a:endParaRPr/>
          </a:p>
        </p:txBody>
      </p:sp>
      <p:sp>
        <p:nvSpPr>
          <p:cNvPr id="115" name="Google Shape;115;p2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PRACTICAL</a:t>
            </a:r>
            <a:endParaRPr/>
          </a:p>
        </p:txBody>
      </p:sp>
      <p:sp>
        <p:nvSpPr>
          <p:cNvPr id="116" name="Google Shape;116;p21"/>
          <p:cNvSpPr txBox="1"/>
          <p:nvPr>
            <p:ph idx="1" type="body"/>
          </p:nvPr>
        </p:nvSpPr>
        <p:spPr>
          <a:xfrm>
            <a:off x="5243875" y="863550"/>
            <a:ext cx="3527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rPr b="1" lang="en-GB"/>
              <a:t>Clue</a:t>
            </a:r>
            <a:endParaRPr/>
          </a:p>
          <a:p>
            <a:pPr indent="0" lvl="0" marL="0" rtl="0" algn="l">
              <a:spcBef>
                <a:spcPts val="1600"/>
              </a:spcBef>
              <a:spcAft>
                <a:spcPts val="1600"/>
              </a:spcAft>
              <a:buNone/>
            </a:pPr>
            <a:r>
              <a:rPr lang="en-GB"/>
              <a:t>He didn't purchase the website himself - his agent at SFX sports did</a:t>
            </a:r>
            <a:endParaRPr/>
          </a:p>
        </p:txBody>
      </p:sp>
      <p:pic>
        <p:nvPicPr>
          <p:cNvPr id="117" name="Google Shape;117;p21"/>
          <p:cNvPicPr preferRelativeResize="0"/>
          <p:nvPr/>
        </p:nvPicPr>
        <p:blipFill>
          <a:blip r:embed="rId3">
            <a:alphaModFix/>
          </a:blip>
          <a:stretch>
            <a:fillRect/>
          </a:stretch>
        </p:blipFill>
        <p:spPr>
          <a:xfrm>
            <a:off x="1135275" y="2733950"/>
            <a:ext cx="2255099" cy="2255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239375"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1500">
                <a:solidFill>
                  <a:srgbClr val="AAAAAA"/>
                </a:solidFill>
                <a:latin typeface="Arial"/>
                <a:ea typeface="Arial"/>
                <a:cs typeface="Arial"/>
                <a:sym typeface="Arial"/>
              </a:rPr>
              <a:t>the world's first search engine for Internet-connected devices</a:t>
            </a:r>
            <a:endParaRPr i="1" sz="1500">
              <a:solidFill>
                <a:srgbClr val="AAAAAA"/>
              </a:solidFill>
              <a:latin typeface="Arial"/>
              <a:ea typeface="Arial"/>
              <a:cs typeface="Arial"/>
              <a:sym typeface="Arial"/>
            </a:endParaRPr>
          </a:p>
          <a:p>
            <a:pPr indent="0" lvl="0" marL="0" rtl="0" algn="l">
              <a:spcBef>
                <a:spcPts val="1600"/>
              </a:spcBef>
              <a:spcAft>
                <a:spcPts val="0"/>
              </a:spcAft>
              <a:buNone/>
            </a:pPr>
            <a:r>
              <a:rPr lang="en-GB" sz="1500">
                <a:solidFill>
                  <a:srgbClr val="AAAAAA"/>
                </a:solidFill>
                <a:latin typeface="Arial"/>
                <a:ea typeface="Arial"/>
                <a:cs typeface="Arial"/>
                <a:sym typeface="Arial"/>
              </a:rPr>
              <a:t>Works by randomly finding IPs and testing a random port</a:t>
            </a:r>
            <a:endParaRPr sz="1500">
              <a:solidFill>
                <a:srgbClr val="AAAAAA"/>
              </a:solidFill>
              <a:latin typeface="Arial"/>
              <a:ea typeface="Arial"/>
              <a:cs typeface="Arial"/>
              <a:sym typeface="Arial"/>
            </a:endParaRPr>
          </a:p>
          <a:p>
            <a:pPr indent="0" lvl="0" marL="0" rtl="0" algn="l">
              <a:spcBef>
                <a:spcPts val="1600"/>
              </a:spcBef>
              <a:spcAft>
                <a:spcPts val="0"/>
              </a:spcAft>
              <a:buNone/>
            </a:pPr>
            <a:r>
              <a:rPr lang="en-GB" sz="1500">
                <a:solidFill>
                  <a:srgbClr val="AAAAAA"/>
                </a:solidFill>
                <a:latin typeface="Arial"/>
                <a:ea typeface="Arial"/>
                <a:cs typeface="Arial"/>
                <a:sym typeface="Arial"/>
              </a:rPr>
              <a:t>Used by defenders to understand what's publically available</a:t>
            </a:r>
            <a:endParaRPr sz="1500">
              <a:solidFill>
                <a:srgbClr val="AAAAAA"/>
              </a:solidFill>
              <a:latin typeface="Arial"/>
              <a:ea typeface="Arial"/>
              <a:cs typeface="Arial"/>
              <a:sym typeface="Arial"/>
            </a:endParaRPr>
          </a:p>
          <a:p>
            <a:pPr indent="0" lvl="0" marL="0" rtl="0" algn="l">
              <a:spcBef>
                <a:spcPts val="1600"/>
              </a:spcBef>
              <a:spcAft>
                <a:spcPts val="0"/>
              </a:spcAft>
              <a:buNone/>
            </a:pPr>
            <a:r>
              <a:rPr lang="en-GB" sz="1500">
                <a:solidFill>
                  <a:srgbClr val="AAAAAA"/>
                </a:solidFill>
                <a:latin typeface="Arial"/>
                <a:ea typeface="Arial"/>
                <a:cs typeface="Arial"/>
                <a:sym typeface="Arial"/>
              </a:rPr>
              <a:t>Shodan interacts with only services running on the devices</a:t>
            </a:r>
            <a:endParaRPr sz="1500">
              <a:solidFill>
                <a:srgbClr val="AAAAAA"/>
              </a:solidFill>
              <a:latin typeface="Arial"/>
              <a:ea typeface="Arial"/>
              <a:cs typeface="Arial"/>
              <a:sym typeface="Arial"/>
            </a:endParaRPr>
          </a:p>
          <a:p>
            <a:pPr indent="0" lvl="0" marL="0" rtl="0" algn="l">
              <a:spcBef>
                <a:spcPts val="1600"/>
              </a:spcBef>
              <a:spcAft>
                <a:spcPts val="1600"/>
              </a:spcAft>
              <a:buNone/>
            </a:pPr>
            <a:r>
              <a:rPr lang="en-GB" sz="1500">
                <a:solidFill>
                  <a:srgbClr val="AAAAAA"/>
                </a:solidFill>
                <a:latin typeface="Arial"/>
                <a:ea typeface="Arial"/>
                <a:cs typeface="Arial"/>
                <a:sym typeface="Arial"/>
              </a:rPr>
              <a:t>Helps identify vulnerable services</a:t>
            </a:r>
            <a:endParaRPr sz="1500">
              <a:solidFill>
                <a:srgbClr val="AAAAAA"/>
              </a:solidFill>
              <a:latin typeface="Arial"/>
              <a:ea typeface="Arial"/>
              <a:cs typeface="Arial"/>
              <a:sym typeface="Arial"/>
            </a:endParaRPr>
          </a:p>
        </p:txBody>
      </p:sp>
      <p:sp>
        <p:nvSpPr>
          <p:cNvPr id="123" name="Google Shape;123;p2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Shodan</a:t>
            </a:r>
            <a:endParaRPr/>
          </a:p>
        </p:txBody>
      </p:sp>
      <p:pic>
        <p:nvPicPr>
          <p:cNvPr descr="GitHub - shodansploit/shodansploit: 🔎 shodansploit &gt; v1.3.0" id="124" name="Google Shape;124;p22"/>
          <p:cNvPicPr preferRelativeResize="0"/>
          <p:nvPr/>
        </p:nvPicPr>
        <p:blipFill>
          <a:blip r:embed="rId3">
            <a:alphaModFix/>
          </a:blip>
          <a:stretch>
            <a:fillRect/>
          </a:stretch>
        </p:blipFill>
        <p:spPr>
          <a:xfrm>
            <a:off x="6271025" y="891775"/>
            <a:ext cx="2705100" cy="2705100"/>
          </a:xfrm>
          <a:prstGeom prst="rect">
            <a:avLst/>
          </a:prstGeom>
          <a:noFill/>
          <a:ln>
            <a:noFill/>
          </a:ln>
        </p:spPr>
      </p:pic>
      <p:pic>
        <p:nvPicPr>
          <p:cNvPr id="125" name="Google Shape;125;p22"/>
          <p:cNvPicPr preferRelativeResize="0"/>
          <p:nvPr/>
        </p:nvPicPr>
        <p:blipFill rotWithShape="1">
          <a:blip r:embed="rId4">
            <a:alphaModFix/>
          </a:blip>
          <a:srcRect b="0" l="0" r="0" t="0"/>
          <a:stretch/>
        </p:blipFill>
        <p:spPr>
          <a:xfrm>
            <a:off x="396875" y="3187325"/>
            <a:ext cx="3552526" cy="1793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idx="1" type="body"/>
          </p:nvPr>
        </p:nvSpPr>
        <p:spPr>
          <a:xfrm>
            <a:off x="2369100" y="970300"/>
            <a:ext cx="6105900" cy="3925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Gathers data on an entities and </a:t>
            </a:r>
            <a:r>
              <a:rPr b="1" lang="en-GB"/>
              <a:t>graphically represents relationships</a:t>
            </a:r>
            <a:endParaRPr b="1"/>
          </a:p>
          <a:p>
            <a:pPr indent="-317500" lvl="0" marL="457200" rtl="0" algn="l">
              <a:spcBef>
                <a:spcPts val="0"/>
              </a:spcBef>
              <a:spcAft>
                <a:spcPts val="0"/>
              </a:spcAft>
              <a:buSzPts val="1400"/>
              <a:buChar char="-"/>
            </a:pPr>
            <a:r>
              <a:rPr lang="en-GB"/>
              <a:t>Run functions on entities</a:t>
            </a:r>
            <a:endParaRPr/>
          </a:p>
          <a:p>
            <a:pPr indent="-317500" lvl="0" marL="457200" rtl="0" algn="l">
              <a:spcBef>
                <a:spcPts val="0"/>
              </a:spcBef>
              <a:spcAft>
                <a:spcPts val="0"/>
              </a:spcAft>
              <a:buSzPts val="1400"/>
              <a:buChar char="-"/>
            </a:pPr>
            <a:r>
              <a:rPr lang="en-GB"/>
              <a:t>Create your own manually</a:t>
            </a:r>
            <a:endParaRPr/>
          </a:p>
          <a:p>
            <a:pPr indent="-317500" lvl="0" marL="457200" rtl="0" algn="l">
              <a:spcBef>
                <a:spcPts val="0"/>
              </a:spcBef>
              <a:spcAft>
                <a:spcPts val="0"/>
              </a:spcAft>
              <a:buSzPts val="1400"/>
              <a:buChar char="-"/>
            </a:pPr>
            <a:r>
              <a:rPr lang="en-GB"/>
              <a:t>On kali</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rPr b="1" lang="en-GB"/>
              <a:t>Example Functions</a:t>
            </a:r>
            <a:r>
              <a:rPr lang="en-GB"/>
              <a:t> </a:t>
            </a:r>
            <a:endParaRPr/>
          </a:p>
          <a:p>
            <a:pPr indent="-317500" lvl="0" marL="457200" rtl="0" algn="l">
              <a:spcBef>
                <a:spcPts val="1600"/>
              </a:spcBef>
              <a:spcAft>
                <a:spcPts val="0"/>
              </a:spcAft>
              <a:buSzPts val="1400"/>
              <a:buChar char="-"/>
            </a:pPr>
            <a:r>
              <a:rPr lang="en-GB"/>
              <a:t>Facebook search , Facebook friends</a:t>
            </a:r>
            <a:endParaRPr/>
          </a:p>
          <a:p>
            <a:pPr indent="-317500" lvl="0" marL="457200" rtl="0" algn="l">
              <a:spcBef>
                <a:spcPts val="0"/>
              </a:spcBef>
              <a:spcAft>
                <a:spcPts val="0"/>
              </a:spcAft>
              <a:buSzPts val="1400"/>
              <a:buChar char="-"/>
            </a:pPr>
            <a:r>
              <a:rPr lang="en-GB"/>
              <a:t>whois lookup</a:t>
            </a:r>
            <a:endParaRPr/>
          </a:p>
          <a:p>
            <a:pPr indent="-317500" lvl="0" marL="457200" rtl="0" algn="l">
              <a:spcBef>
                <a:spcPts val="0"/>
              </a:spcBef>
              <a:spcAft>
                <a:spcPts val="0"/>
              </a:spcAft>
              <a:buSzPts val="1400"/>
              <a:buChar char="-"/>
            </a:pPr>
            <a:r>
              <a:rPr lang="en-GB"/>
              <a:t>DNS lookup</a:t>
            </a:r>
            <a:endParaRPr/>
          </a:p>
          <a:p>
            <a:pPr indent="0" lvl="0" marL="0" rtl="0" algn="l">
              <a:spcBef>
                <a:spcPts val="1600"/>
              </a:spcBef>
              <a:spcAft>
                <a:spcPts val="1600"/>
              </a:spcAft>
              <a:buNone/>
            </a:pPr>
            <a:r>
              <a:t/>
            </a:r>
            <a:endParaRPr/>
          </a:p>
        </p:txBody>
      </p:sp>
      <p:sp>
        <p:nvSpPr>
          <p:cNvPr id="131" name="Google Shape;131;p2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Maltego</a:t>
            </a:r>
            <a:endParaRPr/>
          </a:p>
        </p:txBody>
      </p:sp>
      <p:pic>
        <p:nvPicPr>
          <p:cNvPr id="132" name="Google Shape;132;p23"/>
          <p:cNvPicPr preferRelativeResize="0"/>
          <p:nvPr/>
        </p:nvPicPr>
        <p:blipFill>
          <a:blip r:embed="rId3">
            <a:alphaModFix/>
          </a:blip>
          <a:stretch>
            <a:fillRect/>
          </a:stretch>
        </p:blipFill>
        <p:spPr>
          <a:xfrm>
            <a:off x="152400" y="824100"/>
            <a:ext cx="2064300" cy="2064300"/>
          </a:xfrm>
          <a:prstGeom prst="rect">
            <a:avLst/>
          </a:prstGeom>
          <a:noFill/>
          <a:ln>
            <a:noFill/>
          </a:ln>
        </p:spPr>
      </p:pic>
      <p:pic>
        <p:nvPicPr>
          <p:cNvPr id="133" name="Google Shape;133;p23"/>
          <p:cNvPicPr preferRelativeResize="0"/>
          <p:nvPr/>
        </p:nvPicPr>
        <p:blipFill>
          <a:blip r:embed="rId4">
            <a:alphaModFix/>
          </a:blip>
          <a:stretch>
            <a:fillRect/>
          </a:stretch>
        </p:blipFill>
        <p:spPr>
          <a:xfrm>
            <a:off x="5135970" y="1903226"/>
            <a:ext cx="3230000" cy="1882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4"/>
          <p:cNvPicPr preferRelativeResize="0"/>
          <p:nvPr/>
        </p:nvPicPr>
        <p:blipFill>
          <a:blip r:embed="rId3">
            <a:alphaModFix/>
          </a:blip>
          <a:stretch>
            <a:fillRect/>
          </a:stretch>
        </p:blipFill>
        <p:spPr>
          <a:xfrm>
            <a:off x="812300" y="887350"/>
            <a:ext cx="6910722" cy="4167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1" type="body"/>
          </p:nvPr>
        </p:nvSpPr>
        <p:spPr>
          <a:xfrm>
            <a:off x="311700" y="1152475"/>
            <a:ext cx="5066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Taking advantage of advanced search features on google to find vulnerables indexed websites.</a:t>
            </a:r>
            <a:endParaRPr/>
          </a:p>
          <a:p>
            <a:pPr indent="0" lvl="0" marL="0" rtl="0" algn="l">
              <a:spcBef>
                <a:spcPts val="1600"/>
              </a:spcBef>
              <a:spcAft>
                <a:spcPts val="0"/>
              </a:spcAft>
              <a:buNone/>
            </a:pPr>
            <a:r>
              <a:rPr lang="en-GB"/>
              <a:t>Examples:</a:t>
            </a:r>
            <a:endParaRPr/>
          </a:p>
          <a:p>
            <a:pPr indent="0" lvl="0" marL="0" rtl="0" algn="l">
              <a:spcBef>
                <a:spcPts val="1600"/>
              </a:spcBef>
              <a:spcAft>
                <a:spcPts val="0"/>
              </a:spcAft>
              <a:buNone/>
            </a:pPr>
            <a:r>
              <a:rPr lang="en-GB"/>
              <a:t>Intitle:’login’</a:t>
            </a:r>
            <a:endParaRPr/>
          </a:p>
          <a:p>
            <a:pPr indent="0" lvl="0" marL="0" rtl="0" algn="l">
              <a:spcBef>
                <a:spcPts val="1600"/>
              </a:spcBef>
              <a:spcAft>
                <a:spcPts val="0"/>
              </a:spcAft>
              <a:buNone/>
            </a:pPr>
            <a:r>
              <a:rPr lang="en-GB"/>
              <a:t>filetype:’.mp4’</a:t>
            </a:r>
            <a:endParaRPr/>
          </a:p>
          <a:p>
            <a:pPr indent="0" lvl="0" marL="0" rtl="0" algn="l">
              <a:spcBef>
                <a:spcPts val="1600"/>
              </a:spcBef>
              <a:spcAft>
                <a:spcPts val="0"/>
              </a:spcAft>
              <a:buNone/>
            </a:pPr>
            <a:r>
              <a:rPr lang="en-GB"/>
              <a:t>Find .env files, password files, etc.</a:t>
            </a:r>
            <a:endParaRPr/>
          </a:p>
          <a:p>
            <a:pPr indent="0" lvl="0" marL="0" rtl="0" algn="l">
              <a:spcBef>
                <a:spcPts val="1600"/>
              </a:spcBef>
              <a:spcAft>
                <a:spcPts val="0"/>
              </a:spcAft>
              <a:buNone/>
            </a:pPr>
            <a:r>
              <a:rPr lang="en-GB"/>
              <a:t>List of commands of exploit db</a:t>
            </a:r>
            <a:endParaRPr/>
          </a:p>
          <a:p>
            <a:pPr indent="0" lvl="0" marL="0" rtl="0" algn="l">
              <a:spcBef>
                <a:spcPts val="1600"/>
              </a:spcBef>
              <a:spcAft>
                <a:spcPts val="0"/>
              </a:spcAft>
              <a:buNone/>
            </a:pPr>
            <a:r>
              <a:rPr lang="en-GB" sz="1100">
                <a:solidFill>
                  <a:srgbClr val="FFFFFF"/>
                </a:solidFill>
                <a:highlight>
                  <a:srgbClr val="333333"/>
                </a:highlight>
                <a:latin typeface="Courier New"/>
                <a:ea typeface="Courier New"/>
                <a:cs typeface="Courier New"/>
                <a:sym typeface="Courier New"/>
              </a:rPr>
              <a:t>intitle:index.of jpg</a:t>
            </a:r>
            <a:endParaRPr sz="1100">
              <a:solidFill>
                <a:srgbClr val="FFFFFF"/>
              </a:solidFill>
              <a:highlight>
                <a:srgbClr val="333333"/>
              </a:highlight>
              <a:latin typeface="Courier New"/>
              <a:ea typeface="Courier New"/>
              <a:cs typeface="Courier New"/>
              <a:sym typeface="Courier New"/>
            </a:endParaRPr>
          </a:p>
          <a:p>
            <a:pPr indent="0" lvl="0" marL="0" rtl="0" algn="l">
              <a:spcBef>
                <a:spcPts val="1600"/>
              </a:spcBef>
              <a:spcAft>
                <a:spcPts val="0"/>
              </a:spcAft>
              <a:buNone/>
            </a:pPr>
            <a:r>
              <a:rPr lang="en-GB"/>
              <a:t>Finds sites image directories</a:t>
            </a:r>
            <a:endParaRPr/>
          </a:p>
          <a:p>
            <a:pPr indent="0" lvl="0" marL="0" rtl="0" algn="l">
              <a:spcBef>
                <a:spcPts val="1600"/>
              </a:spcBef>
              <a:spcAft>
                <a:spcPts val="1600"/>
              </a:spcAft>
              <a:buNone/>
            </a:pPr>
            <a:r>
              <a:t/>
            </a:r>
            <a:endParaRPr/>
          </a:p>
        </p:txBody>
      </p:sp>
      <p:sp>
        <p:nvSpPr>
          <p:cNvPr id="144" name="Google Shape;144;p2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Google </a:t>
            </a:r>
            <a:r>
              <a:rPr lang="en-GB"/>
              <a:t>Advanced</a:t>
            </a:r>
            <a:r>
              <a:rPr lang="en-GB"/>
              <a:t> Search</a:t>
            </a:r>
            <a:endParaRPr/>
          </a:p>
        </p:txBody>
      </p:sp>
      <p:pic>
        <p:nvPicPr>
          <p:cNvPr id="145" name="Google Shape;145;p25"/>
          <p:cNvPicPr preferRelativeResize="0"/>
          <p:nvPr/>
        </p:nvPicPr>
        <p:blipFill>
          <a:blip r:embed="rId3">
            <a:alphaModFix/>
          </a:blip>
          <a:stretch>
            <a:fillRect/>
          </a:stretch>
        </p:blipFill>
        <p:spPr>
          <a:xfrm>
            <a:off x="6061450" y="969925"/>
            <a:ext cx="2866275" cy="2866275"/>
          </a:xfrm>
          <a:prstGeom prst="rect">
            <a:avLst/>
          </a:prstGeom>
          <a:noFill/>
          <a:ln>
            <a:noFill/>
          </a:ln>
        </p:spPr>
      </p:pic>
      <p:sp>
        <p:nvSpPr>
          <p:cNvPr id="146" name="Google Shape;146;p25"/>
          <p:cNvSpPr txBox="1"/>
          <p:nvPr/>
        </p:nvSpPr>
        <p:spPr>
          <a:xfrm>
            <a:off x="4079450" y="4404500"/>
            <a:ext cx="3909600" cy="6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EB3C68"/>
                </a:solidFill>
                <a:latin typeface="Roboto"/>
                <a:ea typeface="Roboto"/>
                <a:cs typeface="Roboto"/>
                <a:sym typeface="Roboto"/>
              </a:rPr>
              <a:t>DON’T BREAK THE LAW</a:t>
            </a:r>
            <a:endParaRPr b="1" sz="2000">
              <a:solidFill>
                <a:srgbClr val="EB3C68"/>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6"/>
          <p:cNvPicPr preferRelativeResize="0"/>
          <p:nvPr/>
        </p:nvPicPr>
        <p:blipFill>
          <a:blip r:embed="rId3">
            <a:alphaModFix/>
          </a:blip>
          <a:stretch>
            <a:fillRect/>
          </a:stretch>
        </p:blipFill>
        <p:spPr>
          <a:xfrm>
            <a:off x="2054550" y="847025"/>
            <a:ext cx="4804058" cy="41669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Reverse image search to find the image</a:t>
            </a:r>
            <a:endParaRPr/>
          </a:p>
          <a:p>
            <a:pPr indent="-317500" lvl="1" marL="914400" rtl="0" algn="l">
              <a:spcBef>
                <a:spcPts val="0"/>
              </a:spcBef>
              <a:spcAft>
                <a:spcPts val="0"/>
              </a:spcAft>
              <a:buSzPts val="1400"/>
              <a:buChar char="○"/>
            </a:pPr>
            <a:r>
              <a:rPr lang="en-GB" u="sng">
                <a:solidFill>
                  <a:schemeClr val="hlink"/>
                </a:solidFill>
                <a:hlinkClick r:id="rId3"/>
              </a:rPr>
              <a:t>https://tineye.com/</a:t>
            </a:r>
            <a:endParaRPr/>
          </a:p>
          <a:p>
            <a:pPr indent="-317500" lvl="1" marL="914400" rtl="0" algn="l">
              <a:spcBef>
                <a:spcPts val="0"/>
              </a:spcBef>
              <a:spcAft>
                <a:spcPts val="0"/>
              </a:spcAft>
              <a:buSzPts val="1400"/>
              <a:buChar char="○"/>
            </a:pPr>
            <a:r>
              <a:rPr lang="en-GB" u="sng">
                <a:solidFill>
                  <a:schemeClr val="hlink"/>
                </a:solidFill>
                <a:hlinkClick r:id="rId4"/>
              </a:rPr>
              <a:t>https://images.google.com/</a:t>
            </a:r>
            <a:r>
              <a:rPr lang="en-GB"/>
              <a:t> </a:t>
            </a:r>
            <a:endParaRPr/>
          </a:p>
          <a:p>
            <a:pPr indent="-317500" lvl="0" marL="457200" rtl="0" algn="l">
              <a:spcBef>
                <a:spcPts val="0"/>
              </a:spcBef>
              <a:spcAft>
                <a:spcPts val="0"/>
              </a:spcAft>
              <a:buSzPts val="1400"/>
              <a:buChar char="●"/>
            </a:pPr>
            <a:r>
              <a:rPr lang="en-GB"/>
              <a:t>Find similar images</a:t>
            </a:r>
            <a:endParaRPr/>
          </a:p>
          <a:p>
            <a:pPr indent="-317500" lvl="1" marL="914400" rtl="0" algn="l">
              <a:spcBef>
                <a:spcPts val="0"/>
              </a:spcBef>
              <a:spcAft>
                <a:spcPts val="0"/>
              </a:spcAft>
              <a:buSzPts val="1400"/>
              <a:buChar char="○"/>
            </a:pPr>
            <a:r>
              <a:rPr lang="en-GB"/>
              <a:t>Google lens</a:t>
            </a:r>
            <a:endParaRPr/>
          </a:p>
          <a:p>
            <a:pPr indent="-317500" lvl="0" marL="457200" rtl="0" algn="l">
              <a:spcBef>
                <a:spcPts val="0"/>
              </a:spcBef>
              <a:spcAft>
                <a:spcPts val="0"/>
              </a:spcAft>
              <a:buSzPts val="1400"/>
              <a:buChar char="●"/>
            </a:pPr>
            <a:r>
              <a:rPr lang="en-GB"/>
              <a:t>Look for clues in the image</a:t>
            </a:r>
            <a:endParaRPr/>
          </a:p>
          <a:p>
            <a:pPr indent="-317500" lvl="1" marL="914400" rtl="0" algn="l">
              <a:spcBef>
                <a:spcPts val="0"/>
              </a:spcBef>
              <a:spcAft>
                <a:spcPts val="0"/>
              </a:spcAft>
              <a:buSzPts val="1400"/>
              <a:buChar char="○"/>
            </a:pPr>
            <a:r>
              <a:rPr lang="en-GB"/>
              <a:t>Signs</a:t>
            </a:r>
            <a:endParaRPr/>
          </a:p>
          <a:p>
            <a:pPr indent="-317500" lvl="1" marL="914400" rtl="0" algn="l">
              <a:spcBef>
                <a:spcPts val="0"/>
              </a:spcBef>
              <a:spcAft>
                <a:spcPts val="0"/>
              </a:spcAft>
              <a:buSzPts val="1400"/>
              <a:buChar char="○"/>
            </a:pPr>
            <a:r>
              <a:rPr lang="en-GB"/>
              <a:t>Buildings</a:t>
            </a:r>
            <a:endParaRPr/>
          </a:p>
          <a:p>
            <a:pPr indent="-317500" lvl="1" marL="914400" rtl="0" algn="l">
              <a:spcBef>
                <a:spcPts val="0"/>
              </a:spcBef>
              <a:spcAft>
                <a:spcPts val="0"/>
              </a:spcAft>
              <a:buSzPts val="1400"/>
              <a:buChar char="○"/>
            </a:pPr>
            <a:r>
              <a:rPr lang="en-GB"/>
              <a:t>Terrain</a:t>
            </a:r>
            <a:endParaRPr/>
          </a:p>
          <a:p>
            <a:pPr indent="-317500" lvl="0" marL="457200" rtl="0" algn="l">
              <a:spcBef>
                <a:spcPts val="0"/>
              </a:spcBef>
              <a:spcAft>
                <a:spcPts val="0"/>
              </a:spcAft>
              <a:buSzPts val="1400"/>
              <a:buChar char="●"/>
            </a:pPr>
            <a:r>
              <a:rPr lang="en-GB"/>
              <a:t>Location </a:t>
            </a:r>
            <a:r>
              <a:rPr b="1" lang="en-GB"/>
              <a:t>Metadata</a:t>
            </a:r>
            <a:endParaRPr b="1"/>
          </a:p>
        </p:txBody>
      </p:sp>
      <p:sp>
        <p:nvSpPr>
          <p:cNvPr id="157" name="Google Shape;157;p2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Images - Location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What is metadata</a:t>
            </a:r>
            <a:endParaRPr/>
          </a:p>
          <a:p>
            <a:pPr indent="-317500" lvl="0" marL="457200" rtl="0" algn="l">
              <a:spcBef>
                <a:spcPts val="0"/>
              </a:spcBef>
              <a:spcAft>
                <a:spcPts val="0"/>
              </a:spcAft>
              <a:buSzPts val="1400"/>
              <a:buChar char="●"/>
            </a:pPr>
            <a:r>
              <a:rPr lang="en-GB"/>
              <a:t>Types of data</a:t>
            </a:r>
            <a:endParaRPr/>
          </a:p>
          <a:p>
            <a:pPr indent="-317500" lvl="1" marL="914400" rtl="0" algn="l">
              <a:spcBef>
                <a:spcPts val="0"/>
              </a:spcBef>
              <a:spcAft>
                <a:spcPts val="0"/>
              </a:spcAft>
              <a:buSzPts val="1400"/>
              <a:buChar char="○"/>
            </a:pPr>
            <a:r>
              <a:rPr lang="en-GB"/>
              <a:t>How</a:t>
            </a:r>
            <a:endParaRPr/>
          </a:p>
          <a:p>
            <a:pPr indent="-317500" lvl="1" marL="914400" rtl="0" algn="l">
              <a:spcBef>
                <a:spcPts val="0"/>
              </a:spcBef>
              <a:spcAft>
                <a:spcPts val="0"/>
              </a:spcAft>
              <a:buSzPts val="1400"/>
              <a:buChar char="○"/>
            </a:pPr>
            <a:r>
              <a:rPr lang="en-GB"/>
              <a:t>Where</a:t>
            </a:r>
            <a:endParaRPr/>
          </a:p>
          <a:p>
            <a:pPr indent="-317500" lvl="1" marL="914400" rtl="0" algn="l">
              <a:spcBef>
                <a:spcPts val="0"/>
              </a:spcBef>
              <a:spcAft>
                <a:spcPts val="0"/>
              </a:spcAft>
              <a:buSzPts val="1400"/>
              <a:buChar char="○"/>
            </a:pPr>
            <a:r>
              <a:rPr lang="en-GB"/>
              <a:t>When </a:t>
            </a:r>
            <a:endParaRPr/>
          </a:p>
          <a:p>
            <a:pPr indent="-317500" lvl="0" marL="457200" rtl="0" algn="l">
              <a:spcBef>
                <a:spcPts val="0"/>
              </a:spcBef>
              <a:spcAft>
                <a:spcPts val="0"/>
              </a:spcAft>
              <a:buSzPts val="1400"/>
              <a:buChar char="●"/>
            </a:pPr>
            <a:r>
              <a:rPr lang="en-GB"/>
              <a:t>Tools</a:t>
            </a:r>
            <a:endParaRPr/>
          </a:p>
          <a:p>
            <a:pPr indent="-317500" lvl="1" marL="914400" rtl="0" algn="l">
              <a:spcBef>
                <a:spcPts val="0"/>
              </a:spcBef>
              <a:spcAft>
                <a:spcPts val="0"/>
              </a:spcAft>
              <a:buSzPts val="1400"/>
              <a:buChar char="○"/>
            </a:pPr>
            <a:r>
              <a:rPr lang="en-GB"/>
              <a:t>Properties in photo viewer</a:t>
            </a:r>
            <a:endParaRPr/>
          </a:p>
          <a:p>
            <a:pPr indent="-317500" lvl="1" marL="914400" rtl="0" algn="l">
              <a:spcBef>
                <a:spcPts val="0"/>
              </a:spcBef>
              <a:spcAft>
                <a:spcPts val="0"/>
              </a:spcAft>
              <a:buSzPts val="1400"/>
              <a:buChar char="○"/>
            </a:pPr>
            <a:r>
              <a:rPr lang="en-GB"/>
              <a:t>Special tools (exiftool etc.)</a:t>
            </a:r>
            <a:endParaRPr/>
          </a:p>
          <a:p>
            <a:pPr indent="-317500" lvl="1" marL="914400" rtl="0" algn="l">
              <a:spcBef>
                <a:spcPts val="0"/>
              </a:spcBef>
              <a:spcAft>
                <a:spcPts val="0"/>
              </a:spcAft>
              <a:buSzPts val="1400"/>
              <a:buChar char="○"/>
            </a:pPr>
            <a:r>
              <a:rPr lang="en-GB"/>
              <a:t>Online tools</a:t>
            </a:r>
            <a:endParaRPr/>
          </a:p>
        </p:txBody>
      </p:sp>
      <p:sp>
        <p:nvSpPr>
          <p:cNvPr id="163" name="Google Shape;163;p2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Images - Metadata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3"/>
              </a:rPr>
              <a:t>https://shefesh.com/sessions/r/picture_challenge_1</a:t>
            </a:r>
            <a:r>
              <a:rPr lang="en-GB"/>
              <a:t>   - 5</a:t>
            </a:r>
            <a:endParaRPr/>
          </a:p>
          <a:p>
            <a:pPr indent="0" lvl="0" marL="0" rtl="0" algn="l">
              <a:spcBef>
                <a:spcPts val="1600"/>
              </a:spcBef>
              <a:spcAft>
                <a:spcPts val="0"/>
              </a:spcAft>
              <a:buNone/>
            </a:pPr>
            <a:r>
              <a:rPr lang="en-GB" u="sng">
                <a:solidFill>
                  <a:schemeClr val="accent5"/>
                </a:solidFill>
                <a:hlinkClick r:id="rId4">
                  <a:extLst>
                    <a:ext uri="{A12FA001-AC4F-418D-AE19-62706E023703}">
                      <ahyp:hlinkClr val="tx"/>
                    </a:ext>
                  </a:extLst>
                </a:hlinkClick>
              </a:rPr>
              <a:t>https://shefesh.com/sessions/r/p</a:t>
            </a:r>
            <a:r>
              <a:rPr lang="en-GB"/>
              <a:t>assport</a:t>
            </a:r>
            <a:endParaRPr/>
          </a:p>
          <a:p>
            <a:pPr indent="0" lvl="0" marL="0" rtl="0" algn="l">
              <a:spcBef>
                <a:spcPts val="1600"/>
              </a:spcBef>
              <a:spcAft>
                <a:spcPts val="1600"/>
              </a:spcAft>
              <a:buClr>
                <a:schemeClr val="dk1"/>
              </a:buClr>
              <a:buSzPts val="1100"/>
              <a:buFont typeface="Arial"/>
              <a:buNone/>
            </a:pPr>
            <a:r>
              <a:rPr lang="en-GB" u="sng">
                <a:solidFill>
                  <a:schemeClr val="accent5"/>
                </a:solidFill>
                <a:hlinkClick r:id="rId5">
                  <a:extLst>
                    <a:ext uri="{A12FA001-AC4F-418D-AE19-62706E023703}">
                      <ahyp:hlinkClr val="tx"/>
                    </a:ext>
                  </a:extLst>
                </a:hlinkClick>
              </a:rPr>
              <a:t>https://shefesh.com/sessions/r/</a:t>
            </a:r>
            <a:r>
              <a:rPr lang="en-GB"/>
              <a:t>medical_form</a:t>
            </a:r>
            <a:endParaRPr/>
          </a:p>
        </p:txBody>
      </p:sp>
      <p:sp>
        <p:nvSpPr>
          <p:cNvPr id="169" name="Google Shape;169;p2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Practical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https://drive.google.com/file/d/11iTtGieLUtNrEiGaK48oRu73PbqQcijO/view?usp=sharing</a:t>
            </a:r>
            <a:endParaRPr/>
          </a:p>
          <a:p>
            <a:pPr indent="0" lvl="0" marL="0" rtl="0" algn="l">
              <a:spcBef>
                <a:spcPts val="1600"/>
              </a:spcBef>
              <a:spcAft>
                <a:spcPts val="1600"/>
              </a:spcAft>
              <a:buNone/>
            </a:pPr>
            <a:r>
              <a:t/>
            </a:r>
            <a:endParaRPr/>
          </a:p>
        </p:txBody>
      </p:sp>
      <p:sp>
        <p:nvSpPr>
          <p:cNvPr id="175" name="Google Shape;175;p3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76" name="Google Shape;176;p30"/>
          <p:cNvPicPr preferRelativeResize="0"/>
          <p:nvPr/>
        </p:nvPicPr>
        <p:blipFill>
          <a:blip r:embed="rId3">
            <a:alphaModFix/>
          </a:blip>
          <a:stretch>
            <a:fillRect/>
          </a:stretch>
        </p:blipFill>
        <p:spPr>
          <a:xfrm>
            <a:off x="1785275" y="1733875"/>
            <a:ext cx="3893424" cy="272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09CECE"/>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Remember, if you have any doubts as to if something is legal or authorised, just don't do it until you are able to confirm you are allowed to.</a:t>
            </a:r>
            <a:br>
              <a:rPr lang="en-GB"/>
            </a:br>
            <a:endParaRPr/>
          </a:p>
          <a:p>
            <a:pPr indent="-317500" lvl="0" marL="457200" rtl="0" algn="l">
              <a:spcBef>
                <a:spcPts val="0"/>
              </a:spcBef>
              <a:spcAft>
                <a:spcPts val="0"/>
              </a:spcAft>
              <a:buSzPts val="1400"/>
              <a:buChar char="●"/>
            </a:pPr>
            <a:r>
              <a:rPr lang="en-GB"/>
              <a:t>Relevant UK Law: </a:t>
            </a:r>
            <a:r>
              <a:rPr lang="en-GB" u="sng">
                <a:solidFill>
                  <a:schemeClr val="accent5"/>
                </a:solidFill>
                <a:hlinkClick r:id="rId3">
                  <a:extLst>
                    <a:ext uri="{A12FA001-AC4F-418D-AE19-62706E023703}">
                      <ahyp:hlinkClr val="tx"/>
                    </a:ext>
                  </a:extLst>
                </a:hlinkClick>
              </a:rPr>
              <a:t>https://www.legislation.gov.uk/ukpga/1990/18/contents</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3" name="Google Shape;63;p1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idx="1" type="body"/>
          </p:nvPr>
        </p:nvSpPr>
        <p:spPr>
          <a:xfrm>
            <a:off x="311700" y="1136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BIG GAME OF GEOGUESSR!!!</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GB"/>
              <a:t>GO TO: </a:t>
            </a:r>
            <a:r>
              <a:rPr b="1" lang="en-GB" sz="2100">
                <a:solidFill>
                  <a:srgbClr val="FECD19"/>
                </a:solidFill>
                <a:highlight>
                  <a:srgbClr val="1A1A2E"/>
                </a:highlight>
                <a:latin typeface="Arial"/>
                <a:ea typeface="Arial"/>
                <a:cs typeface="Arial"/>
                <a:sym typeface="Arial"/>
              </a:rPr>
              <a:t>geoguessr.com/join</a:t>
            </a:r>
            <a:endParaRPr/>
          </a:p>
        </p:txBody>
      </p:sp>
      <p:sp>
        <p:nvSpPr>
          <p:cNvPr id="182" name="Google Shape;182;p3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Geoguessr</a:t>
            </a:r>
            <a:endParaRPr/>
          </a:p>
        </p:txBody>
      </p:sp>
      <p:pic>
        <p:nvPicPr>
          <p:cNvPr id="183" name="Google Shape;183;p31"/>
          <p:cNvPicPr preferRelativeResize="0"/>
          <p:nvPr/>
        </p:nvPicPr>
        <p:blipFill>
          <a:blip r:embed="rId3">
            <a:alphaModFix/>
          </a:blip>
          <a:stretch>
            <a:fillRect/>
          </a:stretch>
        </p:blipFill>
        <p:spPr>
          <a:xfrm>
            <a:off x="3568725" y="1169613"/>
            <a:ext cx="3028950" cy="1514475"/>
          </a:xfrm>
          <a:prstGeom prst="rect">
            <a:avLst/>
          </a:prstGeom>
          <a:noFill/>
          <a:ln>
            <a:noFill/>
          </a:ln>
        </p:spPr>
      </p:pic>
      <p:pic>
        <p:nvPicPr>
          <p:cNvPr id="184" name="Google Shape;184;p31"/>
          <p:cNvPicPr preferRelativeResize="0"/>
          <p:nvPr/>
        </p:nvPicPr>
        <p:blipFill>
          <a:blip r:embed="rId4">
            <a:alphaModFix/>
          </a:blip>
          <a:stretch>
            <a:fillRect/>
          </a:stretch>
        </p:blipFill>
        <p:spPr>
          <a:xfrm>
            <a:off x="820275" y="2532425"/>
            <a:ext cx="3803476" cy="2140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https://www.osintdojo.com/resources/</a:t>
            </a:r>
            <a:endParaRPr/>
          </a:p>
        </p:txBody>
      </p:sp>
      <p:sp>
        <p:nvSpPr>
          <p:cNvPr id="190" name="Google Shape;190;p3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Useful </a:t>
            </a:r>
            <a:r>
              <a:rPr lang="en-GB"/>
              <a:t>resource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Upcoming Sessions</a:t>
            </a:r>
            <a:endParaRPr/>
          </a:p>
        </p:txBody>
      </p:sp>
      <p:sp>
        <p:nvSpPr>
          <p:cNvPr id="196" name="Google Shape;196;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What’s up next?</a:t>
            </a:r>
            <a:endParaRPr/>
          </a:p>
          <a:p>
            <a:pPr indent="0" lvl="0" marL="0" rtl="0" algn="ctr">
              <a:spcBef>
                <a:spcPts val="0"/>
              </a:spcBef>
              <a:spcAft>
                <a:spcPts val="0"/>
              </a:spcAft>
              <a:buNone/>
            </a:pPr>
            <a:r>
              <a:rPr lang="en-GB" sz="1900">
                <a:solidFill>
                  <a:srgbClr val="09CECE"/>
                </a:solidFill>
              </a:rPr>
              <a:t>www.shefesh.com/sessions</a:t>
            </a:r>
            <a:endParaRPr sz="1900">
              <a:solidFill>
                <a:srgbClr val="09CECE"/>
              </a:solidFill>
            </a:endParaRPr>
          </a:p>
        </p:txBody>
      </p:sp>
      <p:sp>
        <p:nvSpPr>
          <p:cNvPr id="197" name="Google Shape;197;p33"/>
          <p:cNvSpPr txBox="1"/>
          <p:nvPr>
            <p:ph idx="2" type="body"/>
          </p:nvPr>
        </p:nvSpPr>
        <p:spPr>
          <a:xfrm>
            <a:off x="4709175" y="724200"/>
            <a:ext cx="43335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Any Questions?</a:t>
            </a:r>
            <a:endParaRPr/>
          </a:p>
        </p:txBody>
      </p:sp>
      <p:sp>
        <p:nvSpPr>
          <p:cNvPr id="203" name="Google Shape;203;p34"/>
          <p:cNvSpPr txBox="1"/>
          <p:nvPr/>
        </p:nvSpPr>
        <p:spPr>
          <a:xfrm>
            <a:off x="2740350" y="4208475"/>
            <a:ext cx="36633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a:solidFill>
                  <a:srgbClr val="09CECE"/>
                </a:solidFill>
                <a:latin typeface="Roboto"/>
                <a:ea typeface="Roboto"/>
                <a:cs typeface="Roboto"/>
                <a:sym typeface="Roboto"/>
              </a:rPr>
              <a:t>www.shefesh.com</a:t>
            </a:r>
            <a:endParaRPr sz="2300">
              <a:solidFill>
                <a:srgbClr val="09CECE"/>
              </a:solidFill>
              <a:latin typeface="Roboto"/>
              <a:ea typeface="Roboto"/>
              <a:cs typeface="Roboto"/>
              <a:sym typeface="Roboto"/>
            </a:endParaRPr>
          </a:p>
          <a:p>
            <a:pPr indent="0" lvl="0" marL="0" rtl="0" algn="ctr">
              <a:spcBef>
                <a:spcPts val="0"/>
              </a:spcBef>
              <a:spcAft>
                <a:spcPts val="0"/>
              </a:spcAft>
              <a:buNone/>
            </a:pPr>
            <a:r>
              <a:rPr lang="en-GB" sz="1800">
                <a:solidFill>
                  <a:schemeClr val="lt1"/>
                </a:solidFill>
                <a:latin typeface="Roboto"/>
                <a:ea typeface="Roboto"/>
                <a:cs typeface="Roboto"/>
                <a:sym typeface="Roboto"/>
              </a:rPr>
              <a:t>Thanks for coming!</a:t>
            </a:r>
            <a:endParaRPr sz="1800">
              <a:solidFill>
                <a:schemeClr val="lt1"/>
              </a:solidFill>
              <a:latin typeface="Roboto"/>
              <a:ea typeface="Roboto"/>
              <a:cs typeface="Roboto"/>
              <a:sym typeface="Roboto"/>
            </a:endParaRPr>
          </a:p>
        </p:txBody>
      </p:sp>
      <p:pic>
        <p:nvPicPr>
          <p:cNvPr id="204" name="Google Shape;204;p34"/>
          <p:cNvPicPr preferRelativeResize="0"/>
          <p:nvPr/>
        </p:nvPicPr>
        <p:blipFill>
          <a:blip r:embed="rId3">
            <a:alphaModFix/>
          </a:blip>
          <a:stretch>
            <a:fillRect/>
          </a:stretch>
        </p:blipFill>
        <p:spPr>
          <a:xfrm>
            <a:off x="3225075" y="1285325"/>
            <a:ext cx="2693850" cy="26996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to our Code of Conduct -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09CECE"/>
                </a:solidFill>
              </a:rPr>
              <a:t>https://shefesh.com/downloads/SESH%20Code%20of%20Conduct.pdf</a:t>
            </a:r>
            <a:endParaRPr>
              <a:solidFill>
                <a:srgbClr val="09CECE"/>
              </a:solidFill>
            </a:endParaRPr>
          </a:p>
          <a:p>
            <a:pPr indent="0" lvl="0" marL="0" rtl="0" algn="l">
              <a:spcBef>
                <a:spcPts val="1600"/>
              </a:spcBef>
              <a:spcAft>
                <a:spcPts val="1600"/>
              </a:spcAft>
              <a:buNone/>
            </a:pPr>
            <a:r>
              <a:t/>
            </a:r>
            <a:endParaRPr/>
          </a:p>
        </p:txBody>
      </p:sp>
      <p:sp>
        <p:nvSpPr>
          <p:cNvPr id="69" name="Google Shape;69;p1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O</a:t>
            </a:r>
            <a:r>
              <a:rPr lang="en-GB"/>
              <a:t>pen </a:t>
            </a:r>
            <a:r>
              <a:rPr b="1" lang="en-GB"/>
              <a:t>S</a:t>
            </a:r>
            <a:r>
              <a:rPr lang="en-GB"/>
              <a:t>ource </a:t>
            </a:r>
            <a:r>
              <a:rPr b="1" lang="en-GB"/>
              <a:t>Int</a:t>
            </a:r>
            <a:r>
              <a:rPr lang="en-GB"/>
              <a:t>elligence - Using publicly available information to collect details about a person or group </a:t>
            </a:r>
            <a:endParaRPr/>
          </a:p>
        </p:txBody>
      </p:sp>
      <p:sp>
        <p:nvSpPr>
          <p:cNvPr id="75" name="Google Shape;75;p1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OSINT - What is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O</a:t>
            </a:r>
            <a:r>
              <a:rPr lang="en-GB"/>
              <a:t>pen </a:t>
            </a:r>
            <a:r>
              <a:rPr b="1" lang="en-GB"/>
              <a:t>S</a:t>
            </a:r>
            <a:r>
              <a:rPr lang="en-GB"/>
              <a:t>ource </a:t>
            </a:r>
            <a:r>
              <a:rPr b="1" lang="en-GB"/>
              <a:t>Int</a:t>
            </a:r>
            <a:r>
              <a:rPr lang="en-GB"/>
              <a:t>elligence - </a:t>
            </a:r>
            <a:r>
              <a:rPr lang="en-GB"/>
              <a:t>collection and analysis of data gathered from open sources (overt sources and publicly available information) to produce actionable intelligence</a:t>
            </a:r>
            <a:endParaRPr/>
          </a:p>
          <a:p>
            <a:pPr indent="0" lvl="0" marL="0" rtl="0" algn="l">
              <a:spcBef>
                <a:spcPts val="1600"/>
              </a:spcBef>
              <a:spcAft>
                <a:spcPts val="0"/>
              </a:spcAft>
              <a:buClr>
                <a:schemeClr val="dk1"/>
              </a:buClr>
              <a:buSzPts val="1100"/>
              <a:buFont typeface="Arial"/>
              <a:buNone/>
            </a:pPr>
            <a:r>
              <a:rPr b="1" lang="en-GB"/>
              <a:t>Malicious use:							Protection use:</a:t>
            </a:r>
            <a:endParaRPr b="1"/>
          </a:p>
          <a:p>
            <a:pPr indent="-323850" lvl="0" marL="457200" rtl="0" algn="l">
              <a:spcBef>
                <a:spcPts val="1600"/>
              </a:spcBef>
              <a:spcAft>
                <a:spcPts val="0"/>
              </a:spcAft>
              <a:buSzPts val="1500"/>
              <a:buChar char="-"/>
            </a:pPr>
            <a:r>
              <a:rPr lang="en-GB" sz="1500"/>
              <a:t>Cyber criminals					     -	Data protection</a:t>
            </a:r>
            <a:endParaRPr sz="1500"/>
          </a:p>
          <a:p>
            <a:pPr indent="-323850" lvl="0" marL="457200" rtl="0" algn="l">
              <a:spcBef>
                <a:spcPts val="0"/>
              </a:spcBef>
              <a:spcAft>
                <a:spcPts val="0"/>
              </a:spcAft>
              <a:buSzPts val="1500"/>
              <a:buChar char="-"/>
            </a:pPr>
            <a:r>
              <a:rPr lang="en-GB" sz="1500"/>
              <a:t>Marketing						     -    Cybersecurity defense</a:t>
            </a:r>
            <a:endParaRPr/>
          </a:p>
          <a:p>
            <a:pPr indent="0" lvl="0" marL="0" rtl="0" algn="l">
              <a:spcBef>
                <a:spcPts val="1600"/>
              </a:spcBef>
              <a:spcAft>
                <a:spcPts val="0"/>
              </a:spcAft>
              <a:buNone/>
            </a:pPr>
            <a:r>
              <a:t/>
            </a:r>
            <a:endParaRPr b="1"/>
          </a:p>
          <a:p>
            <a:pPr indent="0" lvl="0" marL="0" rtl="0" algn="l">
              <a:spcBef>
                <a:spcPts val="1600"/>
              </a:spcBef>
              <a:spcAft>
                <a:spcPts val="0"/>
              </a:spcAft>
              <a:buNone/>
            </a:pPr>
            <a:r>
              <a:rPr b="1" lang="en-GB"/>
              <a:t>Note: </a:t>
            </a:r>
            <a:r>
              <a:rPr b="1" lang="en-GB" u="sng"/>
              <a:t>Intelligence ≠ Information</a:t>
            </a:r>
            <a:endParaRPr b="1" u="sng"/>
          </a:p>
          <a:p>
            <a:pPr indent="0" lvl="0" marL="0" rtl="0" algn="l">
              <a:spcBef>
                <a:spcPts val="1600"/>
              </a:spcBef>
              <a:spcAft>
                <a:spcPts val="1600"/>
              </a:spcAft>
              <a:buNone/>
            </a:pPr>
            <a:r>
              <a:rPr lang="en-GB"/>
              <a:t>Information only becomes Intelligence when we look at it in a critical manner, analysed and given meaning</a:t>
            </a:r>
            <a:endParaRPr sz="1500"/>
          </a:p>
        </p:txBody>
      </p:sp>
      <p:sp>
        <p:nvSpPr>
          <p:cNvPr id="81" name="Google Shape;81;p1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OSINT - What is it?</a:t>
            </a:r>
            <a:endParaRPr/>
          </a:p>
        </p:txBody>
      </p:sp>
      <p:pic>
        <p:nvPicPr>
          <p:cNvPr id="82" name="Google Shape;82;p16"/>
          <p:cNvPicPr preferRelativeResize="0"/>
          <p:nvPr/>
        </p:nvPicPr>
        <p:blipFill rotWithShape="1">
          <a:blip r:embed="rId3">
            <a:alphaModFix/>
          </a:blip>
          <a:srcRect b="0" l="22757" r="24416" t="0"/>
          <a:stretch/>
        </p:blipFill>
        <p:spPr>
          <a:xfrm>
            <a:off x="6519825" y="1604400"/>
            <a:ext cx="2178501" cy="2165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1152475"/>
            <a:ext cx="8536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Venmo public by default transactions.</a:t>
            </a:r>
            <a:endParaRPr b="1"/>
          </a:p>
          <a:p>
            <a:pPr indent="0" lvl="0" marL="0" rtl="0" algn="l">
              <a:spcBef>
                <a:spcPts val="1600"/>
              </a:spcBef>
              <a:spcAft>
                <a:spcPts val="0"/>
              </a:spcAft>
              <a:buNone/>
            </a:pPr>
            <a:r>
              <a:rPr lang="en-GB"/>
              <a:t>Until 2021 all venmo payments were public by default. </a:t>
            </a:r>
            <a:endParaRPr/>
          </a:p>
          <a:p>
            <a:pPr indent="0" lvl="0" marL="0" rtl="0" algn="l">
              <a:spcBef>
                <a:spcPts val="1600"/>
              </a:spcBef>
              <a:spcAft>
                <a:spcPts val="0"/>
              </a:spcAft>
              <a:buNone/>
            </a:pPr>
            <a:r>
              <a:rPr lang="en-GB"/>
              <a:t>This lead to many people accidentally sharing valuable information about themselves. For better or worse.</a:t>
            </a:r>
            <a:endParaRPr/>
          </a:p>
          <a:p>
            <a:pPr indent="0" lvl="0" marL="0" rtl="0" algn="l">
              <a:spcBef>
                <a:spcPts val="1600"/>
              </a:spcBef>
              <a:spcAft>
                <a:spcPts val="0"/>
              </a:spcAft>
              <a:buNone/>
            </a:pPr>
            <a:r>
              <a:rPr lang="en-GB"/>
              <a:t>In 2018 a US congressman paid accused sex offender seemingly for prostitution.</a:t>
            </a:r>
            <a:endParaRPr/>
          </a:p>
          <a:p>
            <a:pPr indent="0" lvl="0" marL="0" rtl="0" algn="l">
              <a:spcBef>
                <a:spcPts val="1600"/>
              </a:spcBef>
              <a:spcAft>
                <a:spcPts val="0"/>
              </a:spcAft>
              <a:buNone/>
            </a:pPr>
            <a:r>
              <a:rPr lang="en-GB"/>
              <a:t>In 2019, a privacy researcher analysed millions of venmo transactions to make </a:t>
            </a:r>
            <a:r>
              <a:rPr lang="en-GB"/>
              <a:t>detailed profiles of all individuals who had not turned off the setting. </a:t>
            </a:r>
            <a:endParaRPr/>
          </a:p>
          <a:p>
            <a:pPr indent="0" lvl="0" marL="0" rtl="0" algn="l">
              <a:spcBef>
                <a:spcPts val="1600"/>
              </a:spcBef>
              <a:spcAft>
                <a:spcPts val="1600"/>
              </a:spcAft>
              <a:buNone/>
            </a:pPr>
            <a:r>
              <a:rPr lang="en-GB"/>
              <a:t>This kind of information can easily be used maliciously</a:t>
            </a:r>
            <a:endParaRPr/>
          </a:p>
        </p:txBody>
      </p:sp>
      <p:sp>
        <p:nvSpPr>
          <p:cNvPr id="88" name="Google Shape;88;p1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FAMOUS FAILURES (KIND OF)</a:t>
            </a:r>
            <a:endParaRPr/>
          </a:p>
        </p:txBody>
      </p:sp>
      <p:pic>
        <p:nvPicPr>
          <p:cNvPr id="89" name="Google Shape;89;p17"/>
          <p:cNvPicPr preferRelativeResize="0"/>
          <p:nvPr/>
        </p:nvPicPr>
        <p:blipFill>
          <a:blip r:embed="rId3">
            <a:alphaModFix/>
          </a:blip>
          <a:stretch>
            <a:fillRect/>
          </a:stretch>
        </p:blipFill>
        <p:spPr>
          <a:xfrm>
            <a:off x="5294725" y="3458000"/>
            <a:ext cx="2687949" cy="151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334600" y="946750"/>
            <a:ext cx="4863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Strava heatmap failure</a:t>
            </a:r>
            <a:endParaRPr b="1"/>
          </a:p>
          <a:p>
            <a:pPr indent="0" lvl="0" marL="0" rtl="0" algn="l">
              <a:spcBef>
                <a:spcPts val="1600"/>
              </a:spcBef>
              <a:spcAft>
                <a:spcPts val="0"/>
              </a:spcAft>
              <a:buNone/>
            </a:pPr>
            <a:r>
              <a:rPr lang="en-GB"/>
              <a:t>In November 2017 more than 3 trillion individual GPS data points were released by Strava (A sports social media) of every single activity - </a:t>
            </a:r>
            <a:r>
              <a:rPr b="1" lang="en-GB"/>
              <a:t>Even private ones -</a:t>
            </a:r>
            <a:r>
              <a:rPr lang="en-GB"/>
              <a:t> as a heatmap.</a:t>
            </a:r>
            <a:endParaRPr/>
          </a:p>
          <a:p>
            <a:pPr indent="0" lvl="0" marL="0" rtl="0" algn="l">
              <a:spcBef>
                <a:spcPts val="1600"/>
              </a:spcBef>
              <a:spcAft>
                <a:spcPts val="0"/>
              </a:spcAft>
              <a:buNone/>
            </a:pPr>
            <a:r>
              <a:rPr lang="en-GB"/>
              <a:t>This was cool, but also terrible for operational security. For example US international bases were easily visible and easy to map due to there being not many other strava users in certain areas e.g Syria, </a:t>
            </a:r>
            <a:r>
              <a:rPr lang="en-GB"/>
              <a:t>Afghanistan</a:t>
            </a:r>
            <a:endParaRPr/>
          </a:p>
          <a:p>
            <a:pPr indent="0" lvl="0" marL="0" rtl="0" algn="l">
              <a:spcBef>
                <a:spcPts val="1600"/>
              </a:spcBef>
              <a:spcAft>
                <a:spcPts val="1600"/>
              </a:spcAft>
              <a:buNone/>
            </a:pPr>
            <a:r>
              <a:rPr lang="en-GB"/>
              <a:t>One cyclist mapped out the whole west side of the famous area 51.</a:t>
            </a:r>
            <a:endParaRPr/>
          </a:p>
        </p:txBody>
      </p:sp>
      <p:sp>
        <p:nvSpPr>
          <p:cNvPr id="95" name="Google Shape;95;p1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FAMOUS FAILURES</a:t>
            </a:r>
            <a:endParaRPr/>
          </a:p>
        </p:txBody>
      </p:sp>
      <p:pic>
        <p:nvPicPr>
          <p:cNvPr id="96" name="Google Shape;96;p18"/>
          <p:cNvPicPr preferRelativeResize="0"/>
          <p:nvPr/>
        </p:nvPicPr>
        <p:blipFill>
          <a:blip r:embed="rId3">
            <a:alphaModFix/>
          </a:blip>
          <a:stretch>
            <a:fillRect/>
          </a:stretch>
        </p:blipFill>
        <p:spPr>
          <a:xfrm>
            <a:off x="5197600" y="946750"/>
            <a:ext cx="3649425" cy="2189650"/>
          </a:xfrm>
          <a:prstGeom prst="rect">
            <a:avLst/>
          </a:prstGeom>
          <a:noFill/>
          <a:ln>
            <a:noFill/>
          </a:ln>
        </p:spPr>
      </p:pic>
      <p:pic>
        <p:nvPicPr>
          <p:cNvPr id="97" name="Google Shape;97;p18"/>
          <p:cNvPicPr preferRelativeResize="0"/>
          <p:nvPr/>
        </p:nvPicPr>
        <p:blipFill>
          <a:blip r:embed="rId4">
            <a:alphaModFix/>
          </a:blip>
          <a:stretch>
            <a:fillRect/>
          </a:stretch>
        </p:blipFill>
        <p:spPr>
          <a:xfrm>
            <a:off x="5658900" y="3242450"/>
            <a:ext cx="1947280" cy="1702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OSINT allows us to monitor everything </a:t>
            </a:r>
            <a:r>
              <a:rPr lang="en-GB"/>
              <a:t>in real time completely </a:t>
            </a:r>
            <a:r>
              <a:rPr b="1" lang="en-GB"/>
              <a:t>legally </a:t>
            </a:r>
            <a:r>
              <a:rPr lang="en-GB"/>
              <a:t>and </a:t>
            </a:r>
            <a:r>
              <a:rPr b="1" lang="en-GB"/>
              <a:t>ethically</a:t>
            </a:r>
            <a:r>
              <a:rPr lang="en-GB"/>
              <a:t>.</a:t>
            </a:r>
            <a:endParaRPr/>
          </a:p>
          <a:p>
            <a:pPr indent="0" lvl="0" marL="0" rtl="0" algn="l">
              <a:spcBef>
                <a:spcPts val="1600"/>
              </a:spcBef>
              <a:spcAft>
                <a:spcPts val="0"/>
              </a:spcAft>
              <a:buNone/>
            </a:pPr>
            <a:r>
              <a:rPr lang="en-GB"/>
              <a:t>In everyday life the information we empower ourselves with can give us the slight edge in such a media driven world. As well as verifying the authenticity of sources and info given by others.</a:t>
            </a:r>
            <a:endParaRPr/>
          </a:p>
          <a:p>
            <a:pPr indent="0" lvl="0" marL="0" rtl="0" algn="l">
              <a:spcBef>
                <a:spcPts val="1600"/>
              </a:spcBef>
              <a:spcAft>
                <a:spcPts val="0"/>
              </a:spcAft>
              <a:buNone/>
            </a:pPr>
            <a:r>
              <a:rPr lang="en-GB"/>
              <a:t>It equips us decision makers to make better, more informed decisions by monitoring and analyzing public opinions and sentiments.</a:t>
            </a:r>
            <a:endParaRPr/>
          </a:p>
          <a:p>
            <a:pPr indent="0" lvl="0" marL="0" rtl="0" algn="l">
              <a:spcBef>
                <a:spcPts val="1600"/>
              </a:spcBef>
              <a:spcAft>
                <a:spcPts val="0"/>
              </a:spcAft>
              <a:buNone/>
            </a:pPr>
            <a:r>
              <a:rPr lang="en-GB"/>
              <a:t>As ethical hackers we can use OSINT to investigate potential security threats or vulnerabilities to prepare an attack. </a:t>
            </a:r>
            <a:endParaRPr/>
          </a:p>
          <a:p>
            <a:pPr indent="0" lvl="0" marL="0" rtl="0" algn="l">
              <a:spcBef>
                <a:spcPts val="1600"/>
              </a:spcBef>
              <a:spcAft>
                <a:spcPts val="0"/>
              </a:spcAft>
              <a:buNone/>
            </a:pPr>
            <a:r>
              <a:rPr lang="en-GB"/>
              <a:t>It can also enhance traditional intelligence gathering which can prepare us for a social engineering attack and help us make better decisions later on in the attack.</a:t>
            </a:r>
            <a:endParaRPr/>
          </a:p>
          <a:p>
            <a:pPr indent="0" lvl="0" marL="0" rtl="0" algn="l">
              <a:spcBef>
                <a:spcPts val="1600"/>
              </a:spcBef>
              <a:spcAft>
                <a:spcPts val="1600"/>
              </a:spcAft>
              <a:buNone/>
            </a:pPr>
            <a:r>
              <a:t/>
            </a:r>
            <a:endParaRPr/>
          </a:p>
        </p:txBody>
      </p:sp>
      <p:sp>
        <p:nvSpPr>
          <p:cNvPr id="103" name="Google Shape;103;p1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3"/>
              </a:rPr>
              <a:t>https://archive.org/web/</a:t>
            </a:r>
            <a:r>
              <a:rPr lang="en-GB"/>
              <a:t> - A wayback machine that allows us to view previous versions of websites</a:t>
            </a:r>
            <a:endParaRPr/>
          </a:p>
          <a:p>
            <a:pPr indent="0" lvl="0" marL="0" rtl="0" algn="l">
              <a:spcBef>
                <a:spcPts val="1600"/>
              </a:spcBef>
              <a:spcAft>
                <a:spcPts val="0"/>
              </a:spcAft>
              <a:buNone/>
            </a:pPr>
            <a:r>
              <a:rPr lang="en-GB" u="sng">
                <a:solidFill>
                  <a:schemeClr val="hlink"/>
                </a:solidFill>
                <a:hlinkClick r:id="rId4"/>
              </a:rPr>
              <a:t>https://www.192.com/</a:t>
            </a:r>
            <a:r>
              <a:rPr lang="en-GB"/>
              <a:t> - A UK based directory of People, businesses, electoral data and property info</a:t>
            </a:r>
            <a:endParaRPr/>
          </a:p>
          <a:p>
            <a:pPr indent="0" lvl="0" marL="0" rtl="0" algn="l">
              <a:spcBef>
                <a:spcPts val="1600"/>
              </a:spcBef>
              <a:spcAft>
                <a:spcPts val="0"/>
              </a:spcAft>
              <a:buNone/>
            </a:pPr>
            <a:r>
              <a:rPr b="1" lang="en-GB"/>
              <a:t>Social media</a:t>
            </a:r>
            <a:r>
              <a:rPr b="1" lang="en-GB"/>
              <a:t> + search engines</a:t>
            </a:r>
            <a:r>
              <a:rPr lang="en-GB"/>
              <a:t> -</a:t>
            </a:r>
            <a:r>
              <a:rPr lang="en-GB"/>
              <a:t> Information about everyone + everything</a:t>
            </a:r>
            <a:r>
              <a:rPr lang="en-GB"/>
              <a:t>. Advanced search and filtering options can be particularly useful</a:t>
            </a:r>
            <a:endParaRPr/>
          </a:p>
          <a:p>
            <a:pPr indent="0" lvl="0" marL="0" rtl="0" algn="l">
              <a:spcBef>
                <a:spcPts val="1600"/>
              </a:spcBef>
              <a:spcAft>
                <a:spcPts val="0"/>
              </a:spcAft>
              <a:buNone/>
            </a:pPr>
            <a:r>
              <a:rPr b="1" lang="en-GB"/>
              <a:t>Public records </a:t>
            </a:r>
            <a:r>
              <a:rPr lang="en-GB"/>
              <a:t>- Whois databases, financial records, government documents</a:t>
            </a:r>
            <a:endParaRPr/>
          </a:p>
          <a:p>
            <a:pPr indent="0" lvl="0" marL="0" rtl="0" algn="l">
              <a:spcBef>
                <a:spcPts val="1600"/>
              </a:spcBef>
              <a:spcAft>
                <a:spcPts val="1600"/>
              </a:spcAft>
              <a:buNone/>
            </a:pPr>
            <a:r>
              <a:t/>
            </a:r>
            <a:endParaRPr/>
          </a:p>
        </p:txBody>
      </p:sp>
      <p:sp>
        <p:nvSpPr>
          <p:cNvPr id="109" name="Google Shape;109;p2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USEFUL WEBSITES/</a:t>
            </a:r>
            <a:r>
              <a:rPr lang="en-GB"/>
              <a:t>TECHNIQUES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